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405" r:id="rId40"/>
    <p:sldId id="406" r:id="rId41"/>
    <p:sldId id="294" r:id="rId42"/>
    <p:sldId id="295" r:id="rId43"/>
    <p:sldId id="296" r:id="rId44"/>
    <p:sldId id="297" r:id="rId45"/>
    <p:sldId id="298" r:id="rId46"/>
    <p:sldId id="299" r:id="rId47"/>
    <p:sldId id="396" r:id="rId48"/>
    <p:sldId id="397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407" r:id="rId64"/>
    <p:sldId id="318" r:id="rId65"/>
    <p:sldId id="316" r:id="rId66"/>
    <p:sldId id="317" r:id="rId67"/>
    <p:sldId id="403" r:id="rId68"/>
    <p:sldId id="319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98" r:id="rId79"/>
    <p:sldId id="331" r:id="rId80"/>
    <p:sldId id="399" r:id="rId81"/>
    <p:sldId id="400" r:id="rId82"/>
    <p:sldId id="401" r:id="rId83"/>
    <p:sldId id="402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408" r:id="rId116"/>
    <p:sldId id="409" r:id="rId117"/>
    <p:sldId id="369" r:id="rId118"/>
    <p:sldId id="370" r:id="rId119"/>
    <p:sldId id="371" r:id="rId120"/>
    <p:sldId id="372" r:id="rId121"/>
    <p:sldId id="373" r:id="rId122"/>
    <p:sldId id="410" r:id="rId123"/>
    <p:sldId id="375" r:id="rId124"/>
    <p:sldId id="376" r:id="rId125"/>
    <p:sldId id="377" r:id="rId126"/>
    <p:sldId id="411" r:id="rId127"/>
    <p:sldId id="412" r:id="rId128"/>
    <p:sldId id="380" r:id="rId129"/>
    <p:sldId id="381" r:id="rId130"/>
    <p:sldId id="382" r:id="rId131"/>
    <p:sldId id="383" r:id="rId132"/>
    <p:sldId id="384" r:id="rId133"/>
    <p:sldId id="413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0"/>
    <p:restoredTop sz="94694"/>
  </p:normalViewPr>
  <p:slideViewPr>
    <p:cSldViewPr snapToGrid="0">
      <p:cViewPr varScale="1">
        <p:scale>
          <a:sx n="118" d="100"/>
          <a:sy n="118" d="100"/>
        </p:scale>
        <p:origin x="1440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E4894-B22C-22ED-B864-55034ABDC36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CCE64-E7A7-7734-DDD6-199371ED323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331D4-B9E3-A788-5208-4D3BB5B2428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2E165-0424-B3A8-D86A-74D3C5BCD3C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8F96383-FE41-5B44-A2A5-D40879B3AC36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57457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80B68-8A67-8DD7-21AB-894C91B98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1FBD-5D09-C1AC-358F-566F031660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687B00-3613-024E-6128-06E252722C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6114-CACC-EBEB-F9C9-ABB115B5A3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EEB4-BCFB-8436-53A0-7BCB3343D5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C42B0-8E14-CC24-F73B-E621098E6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64A4BC-B734-1240-87B7-EEB437E976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C2B-D651-6531-4C7C-932E714B5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A75FD-C626-904F-B9B8-97A53B4314D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3105C-8B27-F7FD-52C5-10F3D2FF02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EED60-E0D7-1553-9979-1C389D9EA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7242B-B44F-20EB-9E35-723BB1253C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5589D-11F2-3247-B81D-B5FA9C28308F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F91D-E9E7-9F5F-3D62-0AC483C554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39AD8-EB14-8274-DA66-B700CF9FA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E0A2-977A-7AA5-37AB-A630B0965C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689E4F-7052-FF41-999C-E6AA8F89E62C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09C0F-FE1A-8FEF-3FD2-39379516C7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849DC-A3B3-8FE9-9FC8-034121B444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B6A1-4B0C-56C8-54F1-957167A62B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DE6A71-53A9-9547-BB00-E33311DB2D0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D9030-A2B6-E8D5-9D09-6A73FF5140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CAA00-76F1-D952-FDF8-021600CD5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8152C-74B3-9708-7DB6-B6E61AE856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30670C-6C96-6445-9F2F-B9BB34F5A093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9E9A-182E-B533-952A-AB93B7E4D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A2C9E-2FFA-E4A5-62AE-1859B8F4D1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2A09A-FB02-B8CD-49EB-DB26E72D11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BC76BC-C685-074E-B022-73C18F8E085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B0C52-DE07-9084-24A0-55847FDD5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64557-FF1C-A3FE-1DA8-718B6614B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4167-8A1D-DBDF-9205-8684EC93D9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E4093D-F9CC-9340-9A2F-F0519D9123B6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E902-D34E-DA6D-CD72-F4C6D44C7F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1C2F6-6973-E5ED-EB5B-5987EBD9D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D9DE-2611-2D83-82EF-A0D6200F2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CEBF1-75CA-AA4A-B318-E0594285910E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28C36-B58A-D9AA-E534-60D75B051A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41785-5ABE-AA9E-C098-9314D6F903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3245-DA9E-65D8-96EC-EDDC86E12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FDCD1-CB6B-6244-B42D-D12C7A14489A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5ED9-670E-1C61-2D69-9E00F5C64A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10F49-05E9-E9D3-86FD-85D9F3D15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20D4C-4A43-1E0C-5C4F-61E559AECA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34BCCD-0C0F-6746-8EEA-556206D54A8C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6C8A-F734-A1E8-1907-DF61E35A4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7E04B-4901-B2FE-BDF1-04C4E6E003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685E-0E74-0039-5915-BE737E4B65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307DFF-BEC0-654A-82FB-5F51D5ECBAEE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11E47-0C70-8606-6C8B-4406F2545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21F1A-CA48-8F12-E89B-589CE70DC6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80F3-87BF-7830-DB42-7EFEA813F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227DAC-EAE0-F646-9AAA-5FD3AB7714AD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2805B-1623-951E-381D-0AA512795D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2E87B-3802-A90D-4C8B-26890FABB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A4298-F71B-8299-DE65-475E6DDCC6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61411A-A1B2-1148-9D76-2D85248F755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02324-A663-5F6F-6BAC-CA8A31822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3C45E-1956-7B3E-88E9-8A14A3A9D3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45DFC-4F2E-9691-8274-44919ED98D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75FE2A-BC17-DC4A-8A82-98DF26187806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857F1-05BA-5B4F-6BEA-42228E3660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AD98C-268E-00D7-20A5-02E9631B06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EE16-6027-6E49-B23A-CE1296298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ABED83-AB02-6B43-B908-A781E8F2F765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F578C-ABC5-7461-4CCC-A071D73C42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4E9D1-7339-3699-E3AF-4493AF5FC2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2A2FA-E30A-06F4-037C-A8090E18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AE7AD0-AAD1-2C4C-B6D6-340D9052CE22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D6F1-4B84-593D-2992-8DCD49021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607AA-AFF4-CB38-A611-122A0FF13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A39C-FFC9-E129-9038-5A91C8E634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7047F4-B61F-4944-A207-6D6E4664FA3D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A2A53-4989-8468-A08B-AB6BCDA8C9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08366-E9DB-09E1-B970-6F8DB7699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4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70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DABAE-1450-DCCB-E8D1-2809E3F531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79D2A8-B2A6-524B-8832-8101545E88B7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7BC7C-FA0D-DF9A-5E54-41013C0EC9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82196-DC34-83A3-D19F-E965046836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8497-92C6-8EC5-6666-176771A94F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1AA19B-2187-A94D-AD9E-6DCFAD28F080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27D2F-33F3-E54F-F4D2-8B4747FE57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E0000-706B-2B89-192B-E7EB26BC7E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AD83D-2F67-EEBC-D5DD-36F5F3722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59617D-2C59-494E-9BA0-EEC8E854F63F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0D73-B163-F7FA-8655-90A4B5700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6171B-F1AF-1778-4599-8BFCDA3C46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C64A7-D1E4-5C5F-9517-20D2B1D10D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CA9420-95FC-0C4E-8D22-0C5383EE602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2D3D9-5DAD-CCF2-C96E-A1F244C151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F4E6A-F960-3C42-CD63-A44C0B195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8763-597C-8887-3862-82AA45AE92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C3368-E3B3-124B-B68D-242012AB54CD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73BD3-E726-5291-CF14-6EC6DC3792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93653-3BE3-75A1-8A6F-5EB22F3F42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53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C472-0701-F54A-250F-9BCF12C4E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449AE5-448C-0E48-852D-BA79E46DEB1B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7AD10-D6FC-5AB9-E2EF-F29E9BAC60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858D-1174-6529-8A27-F5694EE6F6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2F569-E827-0F8D-0529-2FEFC2CB5A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24994E-AC2A-F044-B49C-23C5F2B0CBCA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EAD-1843-5F4E-C0E5-AE4D6B8794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AAC0F-09F0-15C4-E2B7-930D37B717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479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413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67AC-F830-3BFF-D232-BDA38FC58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C83B76-E9C3-6148-884E-3D947B94AC37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ED882-0C96-4101-762F-B36513C8EA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C1F52-325D-D69E-EF5D-D9E91F44D8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B8A6-08FD-9E9A-3E84-3EF472FA81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70993E-19F4-B54D-8D20-43BD0C912039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5033-2A1E-C869-447F-0CAF4F7E6E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88938-E019-EDDD-9A36-222AC31CC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E409A-2889-2777-A731-B1FC12186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02C82-2C1E-B34D-B4F3-9B4A8B306DE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4E97-8ABC-5C8E-697A-55F8130D1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B831B-A4B2-C8EF-D885-8923A97ABA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0CF6F-829A-6954-D124-99AFA6190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7B5DA1-A6A0-434E-8B73-582D040E4F69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D113F-2C19-41FA-6280-03A0D0FB9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9CE90-353D-2F50-C9C7-8A817A45D5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4F77B-12FD-7F5D-332E-E82F59EC15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2934E6-818B-1B4F-B573-93BBD4DEFD33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20E28-725D-5675-DE8E-89DCC708F5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58F23-004A-6D73-4D18-64C0966FB2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261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78CF-EEFE-915C-AF92-50E48AEEF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4D5B32-53EF-5943-9DF0-04C015CBE45B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6DD49-C704-5AC5-3C74-48CDEB9F7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5D0E9-4E90-7530-FD0C-2F9086DAD5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875E3-7720-9C0A-EC28-64EACD2ED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7C396C-1A8B-134E-B861-668CFB2F05DF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FF538-3F15-218C-5AA7-D28E85D233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59B2A-5D65-D5AF-82DD-F8E53C6A31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A627-8783-39C7-2E18-C578963EA7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CBD8AD-73DC-DB4D-B07B-DF1D81F1AE53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8B64A-359E-5495-C81E-BCB8233DE6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C778-B44F-D90F-99D7-70A4A56003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AD7E-8D79-CD0E-6488-E675AB097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A2862D-EA4B-C24E-9FA5-05B7A4D33953}" type="slidenum">
              <a:t>137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CFF7A-82A6-835D-BD7F-3D938E0351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54A01-9E39-2E1A-A178-ADA28AC0F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FA75-DE11-E6F0-4AC4-A950ECA3EB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9CA5E5-CA7B-F943-B1BE-1E8D13B398D8}" type="slidenum">
              <a:t>138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300D0-A7B1-67BF-1277-B7BE83C63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0E9DC-1787-8D38-9ACE-B9443B0380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308D4-9A6D-AC43-4112-699C0057A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ADB2E8-1A6E-5F40-8C4E-438796CC46D9}" type="slidenum">
              <a:t>139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B8FE1-B610-E7E9-2D82-00F75FFEB2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863E8-05B9-8DB6-6972-78B445834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26CCB-71DB-3ADD-3B58-E324194D05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B6B7296-EB06-5A4A-B4C6-3B12F7792990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6254E-2244-F86E-FCCA-B3FBE38D2A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0EDE-3A83-A844-9C37-16C6556BE7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868F-9602-34D6-7D00-8A23B77C3B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23FAF4-E399-0040-A018-FFC827933348}" type="slidenum">
              <a:t>140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5A7B5-2DA9-212F-C9D1-EDF0FBF75B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6394D-67EC-621B-5607-3540C2D0F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3C68F-EB8D-4F67-2C3D-E161F2E3CE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301B6-E40A-F142-8041-B65F5741130C}" type="slidenum">
              <a:t>141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7DCB0-A021-9606-672F-3A8177EE22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01AD0-8183-D750-0DE7-B682088D0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D8451-0881-0826-4B01-12EC406BC4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D69042-4AF1-D841-966E-77567F6DCB09}" type="slidenum">
              <a:t>142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B183-5F38-FF44-4909-0B7FBD290F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1A1E4-D943-281D-57E9-E783590F8C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9264-2D44-AF88-343A-3C61A9DC48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383A42-BCE6-F440-A3D1-D0DF78B505F7}" type="slidenum">
              <a:t>143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1A970-3BE6-D874-FCA7-5963A819D2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B51F4-A70F-3F15-0FD4-AA5040B205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CFFA-E44F-BCBC-65D0-F59E865EF2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CC84D-90AB-6E4A-8768-FBB56D00FE4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AAB82-BCA6-898C-5F82-A57477D4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83D24-B0E1-BCCF-EC69-F4D481DB5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8520A-5280-A594-C306-47A92EF5F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E9343F-A8E9-4543-B2F1-B8E166EE35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47CD-F9AA-C88C-72C8-AA41C21D5D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BB3B7-DEFD-B6C5-3EC0-CD62E724E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972FD-B539-D65E-B856-5FB5D13323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A49C93D-259D-8145-9955-839C71FF525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642EF-6447-A000-4E24-4AC4DF1F53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1FBA5-5CCF-7F27-0BE0-05B6AC67F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F454-1ABA-8A9A-7602-8596B25E77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C9B8DA-F545-8843-B876-905CF58FA4DA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5FD17-788D-A94E-E4D0-9EA5CE037F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D5754-3285-1A2F-7181-67133A062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4046A-FC58-4101-3168-43AB8158ED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9E57EE-DA1F-FE4E-8A6A-D81D4B9E7B2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D979-5D67-61A4-0B3A-C2E73D1A62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E2340-75B6-A944-1EE8-3E87DDAB7A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83EA8-7BDB-581F-3D96-58341C57B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2943FF-E1C6-B34A-96F1-91AFFD4C1E1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2A3E3-50CF-5934-03EC-8E16E51D9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58639-B0BC-6E9A-CAAC-B1DB96AA51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1AC0-48E7-65E2-C40F-A02F0C647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6D3E16-6BC1-A04E-AA12-42D8DA26FF2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7F22C-A688-2613-594E-354220EAB8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D632D-C0A2-1CC2-A93A-0C3BB404AF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BFA9-5014-65DA-8704-2E582DBCDF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1C2A13-0FEE-664F-8A95-8976459392A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4F592-2907-EC8F-D1B5-FCE4A53E83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A009-47BD-4955-4028-620D1EE637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E28BD-5F93-9B8B-3435-B2CF9EF67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1749D8-0DC1-1D41-B94E-ADA45D8387B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6F57-51AD-75BE-CDB5-53D7395BB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6D616-9282-AF3F-7A37-3F170FEFE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7F563-1D01-0DFC-D30A-18A8ED6CE8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686A15-4CB3-664E-AB6F-B21E1F53F31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9F39E-971B-FCDE-C841-24999F053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34C6E-5AD0-472E-E0A6-3CA439A9E9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848D-11DB-E5D6-DBAE-C94899323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7A3378-EDE7-C444-B2FF-1F1D79FF4500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C5FA3-6BBB-2D7C-0D1A-40E82AFBE3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80803-ED89-39A5-8A4C-3544BF0E97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BCC1-0E7F-8FC9-F700-6300047186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4B4A06-D90D-B447-BDD5-CD4AAB074FA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C4796-7B87-56D1-4B4B-ABCD0933A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0F17-14A2-62BC-6292-7F1A881422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817F6-263C-701F-AE7D-4DA4035DE6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2234BD-AAD3-9149-AB6B-28EDBF03FC5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6442-1A93-F19F-FC33-6E4F63742C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96F53-E40C-299C-BE38-712198094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EB04C-EDC5-E572-5993-6B802E9A2D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68158-A230-7E46-A5AC-EE16D91C4384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9A57A-E2CE-C0A5-5C1F-F76BE966F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FBE50-4F8A-FD04-463A-0BFAFFE1B4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41BE5-B777-2642-62F6-E707B46617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AE362B-06F6-B147-BC5A-F26B0D265B9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A383D-BB01-357E-7838-BB4C37BCC4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8B93D-1871-9CAE-E6EE-419ED48E9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D036-4CF7-51B9-8815-DD576E2F6C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84774F-BD67-974B-B96B-5666BAE7820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66393-5897-2AB7-53DC-BED65E69AE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A2741-2A9D-343F-6123-2696FE211B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3D0A7-57BE-7EEB-ACE2-973A661121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C58772-B052-E047-A874-BF874BD9BBD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F5FEB-4E40-0E36-0497-6CF6B438CE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33D7B-1A9D-D87B-3996-1C651EBF5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4D7D-FC55-07DE-F020-CEA2A2048C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B9935B-D55E-1046-B319-6A4C81FB7F1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14384-B527-2CA9-8027-D9DBC52F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9F25A-7EAB-DF4A-733D-FF8CDD2877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5D52-CFFC-CF35-6240-0ACB916D49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98386-CC9A-C346-ADCD-BB1F8E0DD3E6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5B1F4-0A58-9BA4-BE12-915EEF6D23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51A02-72B8-1927-D3DF-58EB72D3A5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09D6-A7C3-52DC-6AAD-1771EEE9CD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EAE57A-A7DC-AF47-9A08-43DB550AFBD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8001-F8D2-1D16-42EB-ED4227FD7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1ABF-6E64-60F2-354E-8140B6E8A3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D9345-39E5-F3BB-C99B-4684509394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60ED49-76E3-D147-84E8-CB51FA66C99D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61F00-B6E8-12FD-C433-1B16F99258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A0F01-ACC1-C2B3-78F4-8AEFA4013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B0D2-4F9A-824F-A691-4A583FFC83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8F957A5-46E0-F944-9B64-3828C84FCC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04701-C60A-0CEA-450C-D4C3C4660A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72573-457A-87FA-DBC0-0E5E0052F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5167C-8D1D-1005-4E43-1B0C6634E9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14990C-9813-FE4F-9896-3EEAFF7FDE8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A3C12-E196-7DB6-B84F-386AB4A03C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6120-620F-11FB-BF9B-90E8E8C208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0907-DD95-A048-3B38-4A07060301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FDD64D-6208-F74E-86A7-45682FEEDC2A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F90C0-7D95-2C2B-3489-A593BD3351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18E12-7E3F-E075-111A-86E5F50B1B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7F611-3A82-6233-EF15-A172DAD600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70A3D-4DDD-6D4C-8A1D-0DC6C516DB3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11FA6-4E4A-A6AE-51B0-5DC07FC596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29B6B-ED8C-57A0-255C-B8031914FB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ECAD-802C-D55F-6607-C180DD2359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B95E63-E40D-0844-9523-C08A0D98321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A2863-F8CD-54A6-032E-4B2EF7DA13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EEBB3-C474-2CDA-3923-1A7A2B1AD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36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35293-337D-4683-D3C9-7F25B63BEE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CC13B9-8D44-404C-81F4-4120EFE1054F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2E7FF-B7F0-D543-B4E6-8EC4C3293C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2D3FE-5D33-0F5E-2F73-0B0E2C7971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82D87-9CBF-5BE0-5DA5-D039CC1052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FBE847-3BCB-C844-98C4-85B08407F00B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BFFED-C2B6-D859-6AF1-6767A0F64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8A38-0C37-309C-C67A-33F6BA2422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9CCA-DD30-35F8-D112-98DC9EE9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A5EDCE-A7CD-8F48-9B63-7ACF1AD7DF5F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3085E-8AE5-7DC2-3BF1-382FF9CCB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7F08-406A-658E-6ED9-7CA9282762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3FB70-6D5E-6843-ED2B-EEA937A4E5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8A95AB-285B-A244-A0AF-325E4A627076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0A78D-D4AD-4CEC-7D6A-2247656102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354A4-9E01-DA4A-98E9-474F120AE1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4D25-F93D-0807-3CFF-C8CEEDB9A9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2EA2B-F61E-EC49-8878-15A4B63F3D12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8438E-E8DD-3F02-E4C1-06C1B527BE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DF25C-6DB2-026E-8362-894550A368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0308-B3F8-09A9-0A96-54887BA0FE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5D32F-2CB0-8044-8D27-364835C8DCC4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AAB26-4B87-8C06-22D5-53C3F64AB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13A1A-423A-9187-B342-3BE26C9474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4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0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BC02-4049-61DD-B594-75B82EC65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C93D3-DDC3-874B-AA0B-FE62CF8D3C40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28653-28EB-E49B-78E4-B7B4D1AFB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6B9DA-1CBB-F4BE-5081-6E10174876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A250C-EFCB-7F7E-A601-CFFD579A43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302250-2676-DD4E-949F-14A3568F2E0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DB7F-A79D-2812-4D36-F474113542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196A1-8811-D995-F845-7E58EAD44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246D0-6D4A-6AC7-0B62-F73435CC1A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42C01-08FE-CB44-B6B4-86D212178ED7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057D1-D269-D320-79B8-CB0A15D750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2F30-8737-77A0-59AB-854A22B747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7CC7-BC86-B50B-10FF-E150F0E28F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D611E0-3A80-024C-9E2B-A8463D5B5C42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0A222-1955-95CF-7E16-0AF422BF4E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E4A23-A108-A8D0-23F0-D8F7BFC85B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0C1B-42CE-834B-BC02-0508405EF1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01A35C-A2EB-2244-A18F-EE67D75EECF0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90C02-B4E9-9D91-DFEE-C0FD885F82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1271-18DE-C0D4-326B-8B2D8E3A26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2136-6818-C872-C663-6DD4AC8A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90088F-04FA-754F-935A-D640780068E5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E4CB5-D516-82F6-01A8-C96B23626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8A09F-0FAC-02EF-9684-4A1DE24C5E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C89C4-6203-7F6C-684F-C7FE1BB49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C0CF37-F2EA-A246-B40D-43B5CE7D718C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0F332-3ED2-94BD-8B86-5017A1552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67261-F5E7-2B52-AA20-E5D8A7F9F4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75F6-F5C1-414A-E9D5-79423CE5E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598ADA-72EB-FE49-B18E-EBA444F9507C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9048A-124C-7699-4E88-409D1F2B07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64B0-3ECF-A8AB-3D3F-2458F7136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7DF61-5507-ED73-7452-CBA4270753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895CF9-3450-C44F-9C66-EF2AA073F549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8BDBA-DCE5-C3DE-E838-AFFC2BA14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D1FAD-1845-0917-D38B-1FA9AD9D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0FF49-6460-AD1F-7481-CD1CB4025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283D4-F399-F746-802C-9F449352F96F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F6B61-1D80-EEDE-88D3-8D800BA9E5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D1C7-7A27-1557-D954-07FDE9E360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97C1-3B5E-AC8F-82DD-00EB1000B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BE5381-A1B9-1545-9D2C-6744CE3762A3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2B80B-8E1D-E591-F978-45C7B9E00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C445-A8E0-0056-5705-E5E0B73F00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1DD7E-301C-F6A6-2216-4E7374EEBC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AB1556-B269-9347-8668-A019AAAC81A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6EDE1-1425-79A6-8D68-EEB4BA7C38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9073-E483-650E-CC63-750CAF78CA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72BF-CA42-E0F3-8488-BE71744E92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BBAAF6-CDFA-6E42-BFF6-2E87380044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0699-14D3-DD0E-A202-38F346E43E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72171-579D-6808-095E-4B884C4BA9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58694-5E10-5694-F9A9-5CBA3BEE50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86DB37-9B82-4C41-A42F-44F59F8F94A3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BE8F-FD69-C3FF-92AC-80A9A59A4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850C-B224-29C8-8F23-A15BDDD2B3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31-8DFD-9E14-074A-C66BD861D0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CA1F03-1993-4042-A555-E480B2EE7BD8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3C530-91E0-CBC6-946F-0CE37817E4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E3423-CA4F-3D92-A848-6121E07505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C44E3-A843-4BB8-14E8-695F0A505B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C5A64A-4138-DC49-8508-3AA29E99CADC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763DC-DB20-E77F-1FFC-3ABD3CE3BB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C2D87-929D-D481-D68C-FE4FB7673D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11A7-2344-694C-F6AF-1D898D1B6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2CC513-126B-7743-88D7-50C5B7EB94A7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7C9AB-C8FF-6AC0-C08D-C085061E78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846FA-5418-78E0-11BE-99B19B1F00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25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65B68-48F5-C9EC-78E4-83590DEF1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76F14D-0170-624B-A802-19C8E9050ED7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4913A-E76E-866D-BF2C-0D82B8949E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774C-19E7-60C8-509C-1507C8B7EA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FA73-17B8-1D74-8A51-6E6469F3BA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F01A68-2CD4-8D4E-9CE2-F5C71F487AE0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25B31-D422-9DC4-A613-1E92724183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0B130-24D3-1391-B303-E0DF203FB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C50A0-F28B-860F-47E9-D949EDB91A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53821D-9C45-6448-A4CF-DB92A106E1C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3507F-2F4E-8A0F-4F22-C35A95F09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2A051-0A1A-EB78-272A-861B21C73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CA86-BD29-AC8E-666B-9095899F5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889B8-9C41-064C-8422-7C815A84E99B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C969E-87A7-4AC3-821D-E0B8F59548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4B38E-36B9-0A53-4E1E-B07E9EB9E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AFC4F-6D3A-81F7-A87A-9B25CEF565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C1EF61-DBEB-E744-83BF-F2FCA014BA87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5BEA-FBB5-19A7-B49A-EB5A2CF49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54453-4887-1095-FA95-00B199C7F5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A468-5897-26EF-382D-ED7FAE5376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8C28A1-04DF-5B40-922D-D6DB1BD76369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B6A9A-4539-CE99-7D7E-1D880CEFF2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7E1A-4591-0084-F5DB-2307ED7D38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6E07D-A448-D216-00CA-CC534F33C3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A4DBC6-A67B-BF47-B9BF-BD46412D433E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B9E7-BE02-411D-DE3A-DFFBA39136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6DE48-0700-9578-3E34-A248CC7FD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6EAE-58A1-66B1-28DA-583C55918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9B6D7A-38CF-D846-9A7E-241556CDFDAB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25496-FC95-7AFB-973F-916643F8C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A284-EEFF-57EB-8F29-102208EDD9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0DA3-2042-3794-E1A2-813599ABD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E1E6A8-527D-DA47-BC2D-B045B7C2B93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5D0A5-AD67-99C9-A3FE-ADFE96B696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ECCB2-4768-98E2-6CD5-91BB97B7F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E8D80-A80C-44F5-6B35-EFAE0432B9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5BE210-0719-964A-8495-455D1124D17D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B1EA9-B937-BA9B-6B3C-48D632440B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22D34-8A2C-3732-8D4E-C80F9BAA79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02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6886-F2BA-3A7A-54BD-2C99A2FC64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FC2F17-C6F4-0441-BF72-F8F66C5B8A4D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F3C12-C649-6EB8-AE02-A21EC25A83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711F-155A-C9A0-E6DF-A0FE409DB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FF68-26D6-AB1C-7300-7420BC407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100D6-F765-6042-99B3-0339576182F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9CCB4-0B07-BE86-4A83-F90DFE22E7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0EFC7-2C49-A9BC-7DAA-7A1B6C880F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7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7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0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2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2E7A-3B99-0F9F-BC79-409ACC1B26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7F2DEB-44ED-4B42-9C4A-16C7EC85E337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C8A05-5764-911F-AED3-72B9729020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33D71-2623-E03B-2370-E8C05BFD5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2DEF-EEE6-762E-A512-2D15828567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A30516-87F1-EA4E-AEC0-C07066FFEC5C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37123-C074-8A49-A290-BC5979197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B2B1-1A47-4299-8368-B91E8C15F4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10A-4FB6-2C1A-47EA-E2D2C8FB1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BB16E8-FAB2-4345-A4B4-842C25245D5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103C5-EDAE-6489-FE60-C0D6A2AD32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41C1C-3E2C-9D3A-18D0-421D85B194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D9C96-8C68-1D9B-DAC3-03F9A6CCEB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B793325-84EB-8944-9974-FD53D3E5359F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49787-6E89-03F2-9806-22114049BF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6490C-086F-9362-8514-5B3DD45902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A199A-3331-F2C2-4C4D-CB762AAAF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C6EAE1-FBA7-484A-A70F-D1F77BF715B5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0459-D4EC-2C64-5FAC-E4F49DA23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4FC4-29FC-25EB-F958-8D67561F5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D13C-72CD-1882-B31A-28A3F82A81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99BC05-79A2-A142-B938-653BA0ECF7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C05AF-00C5-27C1-5DAB-355FE4BDC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5966D-FB0A-2DC8-A185-148CE0E654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0EA06-C2AE-5FAA-8E61-F0903A325D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2BABB-DC3A-1946-B523-8ABCAD35CEA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3E4B2-8117-B15C-F3AB-BD236A7638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B6C7D-FA84-E4E2-9D38-48463EF8F2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AA72-23B9-1EDA-1882-40E4E3712A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8C9F34-BF3E-0C45-813F-C5ABBE64C029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ABD61-2AF4-D7DE-B4CB-B3D2125B5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6FDA2-E36D-8351-360F-EA65144E12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3FF-06E8-D046-11E0-638825CB2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13673A-6295-CE4F-A608-0A6205ABD0D5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163D-FC03-4ADB-AC63-9B093CE7F0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1021A-2441-AA3E-2DD9-28244D57B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B5B9B-3B87-A0F1-A5A0-972F45941E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5BBFA-F14B-B444-BB68-697F08CB45B7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E05C-6F72-1EE5-D352-8903246119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062CE-07BB-AE30-2B70-A374E3C3D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5D6-BAA8-D644-B47C-70930BDDCF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5D49A9-5D4C-A743-BA19-C58C6DFC6432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46BA3-6726-07DA-3641-4C1960115A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1DA87-75FD-A7B6-124E-487DF950EB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5A6F-8332-1F3B-52ED-919130A2D9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56E5E3-853B-8743-B4E3-E8B3704B0325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D4A71-0B2B-321F-6544-F05ADA5D4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F3118-35D3-E08C-2E8B-60C46631E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92D7-7A3A-7B36-7FA8-CE0D362F7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224B86-852F-4740-8DB3-B42A89BDD94C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4591F-BEEF-1731-52FF-FE173ACC6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20E1F-2305-0226-1905-631A9D9E2B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0E8D-20F1-EF7E-26F1-E24310CBE2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40BE2D-C921-904E-8D12-663AA2F214C8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316CD-F3E0-417C-739F-33583BB44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3AF60-12E5-686C-810F-3282E666DE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CF5BD-F995-BB36-A8A3-F29F031725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E28FBF3-71F3-DA46-8BE6-22095A863C27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30227-2A92-088C-B38E-AD1EFEA2E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17EC1-838E-DA28-600C-04092591E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684E-4C54-C753-7F54-327691A8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4AC81-1A78-8B48-802A-1FEBE16CF3FD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BF4EF-A0E0-63E0-29C2-0AA135E3ED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92E83-AA32-BC2D-94FD-5F8E559DE6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182A-66B9-D773-6DF2-6185F1CB6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D7ECD5-46E3-3E4A-82A0-78983AFB8D44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98A94-D8CB-B117-9DBC-A3C0FC4E6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79DD-CE83-9F2E-7716-ACA6AF8492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7F11-8CD2-63FD-CA69-EDCAFB9B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3E7A-BD6C-D58B-ECC3-39966DAD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BAE9-1DFA-FA46-DBEF-3FF7CEB5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F27E-458E-3BBC-DA8C-A79D0785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03E1-014C-B682-C8E4-17078E9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0A45C-C9F5-6E48-9CC5-D3349416A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9B0C-CD6A-D664-A3E2-A1C20463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9ED1B-AE3F-9B16-6188-40FCDB15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1BA6-38C2-A954-A6BD-1252D58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047A-4B33-B66A-B085-9DD4F7E8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9FD-D5E0-EF3A-4B38-28651B57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C5176F-D0BA-574A-A079-3116950DC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4039F-A07A-0E9A-3F20-B5775B32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33EA9-BC5E-2A19-D9E8-E1FCC091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EDAB-BB21-217E-FEA9-0FDB74FD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0194-148F-8174-1E83-2C950B23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D496-8272-F3DF-AE97-5747FBB9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5471F3-11CE-0C4B-94A0-C9A7AB31C6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F071-B36D-2C91-A22F-7FEAF7F4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7D39-F4EA-81A2-54DB-93FCC075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B2CA-1F65-F516-49BF-3D553F4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ED61D-D078-03CE-18E6-F697E630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7029-3967-9151-3D7A-4F9CD688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298110-4F40-8A49-AEF4-F49A04B8BC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591F-54DA-7384-3BCD-0BD41AA9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D4D27-8986-C1C2-AF1A-E43E9AA95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3677-C4AC-B5CB-D23A-FF24FA06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968F-5FD7-5365-FA96-7D2E6AF5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59E0-FD85-013C-74BC-36EBA5BD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1F3BB6-09ED-8845-AD73-F635A23F25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2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A1AC-C42B-98CE-FB1B-2BE4468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FD3E-06F4-DC38-3F97-41EC37F3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76007-6ADA-C70D-874A-1FC10A686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6FB21-E663-E6F7-C20D-772B9716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1B13-32B2-4B6A-C43B-9B9C9585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20F6-E7B7-C188-3659-72C961A3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8FEC91-BD06-164F-BCFB-B3A2DE4CF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3E76-E36E-0D14-ECB1-90AD3E15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F81-F2B7-32B4-AB25-B7BAECF1E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D41B-A704-6FE2-CFF3-ED32F63B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D33DB-D62E-5162-A35E-AE4E17D49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36EE6-F078-83CE-F060-20211466E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F125-E67A-8386-7303-A05113E0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716E2-6D90-DECB-DF04-081A62E3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22CDC-2AFF-3D8D-4D0B-0102F3B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D5CE7-7DB6-FA45-9970-61B154BF6A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0B58-847F-6D91-AA74-77D495B1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63393-58D9-830A-22B9-6E28954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ECA1-1002-0F45-7B2A-A7DDF3DE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48DD-7E57-1422-8128-C34A84F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CE560-893E-D444-B657-160D22FE9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E335D-FD5F-5B4A-2EA1-7115C31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A5760-B666-5252-79AC-146D3255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9B40-554A-3554-68CB-D255C49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57F7A-1F47-6B4A-87A0-90239BECC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D350-50A4-6963-BB69-8F99A3A5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A18A-69EC-9352-D058-FF7217D6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CA071-2436-1990-338E-91FBDE61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18A1-0221-4E84-8233-37EEB1A6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1745A-0407-025B-2E86-8EBF78D7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0C5DB-4FA7-2CF2-5EB4-703C342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7AD839-1DF1-0247-BAAF-F349AEC478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77B-1BEE-E3A7-49C3-C1825FF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A2887-2D6D-F594-0B6D-911937A85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5145D-E5D9-DB98-223A-4ADF17E2B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86A6-9B4B-0BC3-7FD5-9B50B1CB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23FB-8ABA-79CE-C36C-62A64322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12A9-3382-7BF7-3D18-0B64B40D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0D3F1-8F4F-2446-A493-2BC800894E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91390-57AC-12CC-13AD-571D0E41F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95016-6B4C-5EB6-B40E-943F1F9DC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AED8-0342-A971-128C-41ABDD0E49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53E5-5B37-E5B9-78DE-D73C35238A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07A8-2289-33D0-D434-7B6193DE67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3D1D2F2-05D7-9247-A977-8F9C911D62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9x.me/x86/html/file_module_x86_id_270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8A1-BB20-5CCF-83FF-0719DBE6C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Interrupts and 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7B86-88AE-890F-7131-59AB6DEF6F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March,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DC569-5652-068D-D485-87E893EF1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4076" y="519152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90F95-751E-04EF-4816-6F7B85823CC3}"/>
              </a:ext>
            </a:extLst>
          </p:cNvPr>
          <p:cNvSpPr txBox="1"/>
          <p:nvPr/>
        </p:nvSpPr>
        <p:spPr>
          <a:xfrm>
            <a:off x="455236" y="5289629"/>
            <a:ext cx="2939040" cy="212423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Interrupt descriptor table (IDT)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Is pointed by the IDTR register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Virtual address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OS configures the value and loads it into the register (normally during boot)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1C7E6-165A-CB66-04A4-A5C1077AE2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System call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020FD-9062-A4EC-580E-C52AA17B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200" y="1135800"/>
            <a:ext cx="9656280" cy="557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0697E-2FE5-2956-769B-387B90938E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vector64: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   // error code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$64   // vector #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jmp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29C92-8947-0FEA-3E9F-F4D41B3EC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Where does IDT </a:t>
            </a:r>
            <a:br>
              <a:rPr lang="en-US"/>
            </a:br>
            <a:r>
              <a:rPr lang="en-US"/>
              <a:t>(entry 64) point to?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B00B-9AF5-70C5-BC16-6E2A1B475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Automatically generated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vectors.pl</a:t>
            </a:r>
            <a:endParaRPr lang="en-US" dirty="0"/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vector.S</a:t>
            </a:r>
            <a:endParaRPr lang="en-US" sz="3200" dirty="0">
              <a:latin typeface="Liberation Sans" pitchFamily="18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E3925C-20B9-3306-5145-B3955D6E5FBB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14531B4-82E4-7065-0B77-D5C383ACF859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B2C5741-5773-17BD-521B-7B1D13F7AEA1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12380-89A9-C41C-A479-C3494F1AB5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AD47-2465-225A-C015-3004CF0D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AB529A5-BB45-19B4-96B8-92031270C83F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14919D-F70A-82E5-0395-FF4F0B38958D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4C1E821-8F6C-1D01-D6A4-B6435FF5C5DE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>
              <a:gd name="adj1" fmla="val -6428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85859-406E-7540-A575-6475B792DD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b="1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b="1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40164-E43E-2EA8-453B-7350780D67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C049EE1-A93C-F91D-C4F1-FF86507A9BB9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45B353-FC28-674E-D9C5-68B676653AE7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3087638-C4B4-A6CF-602E-0F64EDC969E1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E6D1F9B-2959-A8B0-35CE-A669DC785D0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D03E04F-A6E0-CF1A-C6E1-C6485AC6F785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5362F-0B1E-4D68-D7D4-1395DD0E01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B7E1-0DF1-A479-7E53-6A6ABB93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9BB8016-8F73-1403-4512-2978A2C5D1ED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7DCC91-9ABC-F360-2A6B-755FB3470F5C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33227F9-DA94-D4CE-9465-5EEDBF91574F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>
              <a:gd name="adj1" fmla="val -6904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F54E67F-7D7A-360E-9A1A-C275FCB117F1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969BC4-919A-BFAC-B97A-0661CFE36073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26284-1A2B-8BD2-53A4-158D39F2E5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3353   if(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T_SYSCALL){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3354     if(proc−&gt;killed)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3355       exit();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3356     proc−&gt;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3357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3358     if(proc−&gt;killed)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3359       exit();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3360     return;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3361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4425-33A2-5C83-6C79-F24FC0FF4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057400"/>
            <a:ext cx="5029200" cy="1875239"/>
          </a:xfrm>
        </p:spPr>
        <p:txBody>
          <a:bodyPr/>
          <a:lstStyle/>
          <a:p>
            <a:pPr lvl="0"/>
            <a:r>
              <a:rPr lang="en-US" dirty="0"/>
              <a:t>System call handling inside </a:t>
            </a:r>
            <a:r>
              <a:rPr lang="en-US" dirty="0">
                <a:solidFill>
                  <a:srgbClr val="3399FF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8CB11A-2C76-BDE6-0B7A-2B05CD04ED18}"/>
              </a:ext>
            </a:extLst>
          </p:cNvPr>
          <p:cNvSpPr/>
          <p:nvPr/>
        </p:nvSpPr>
        <p:spPr>
          <a:xfrm>
            <a:off x="776808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ACB8A4E-B244-7F11-C46F-DADD6E89DB52}"/>
              </a:ext>
            </a:extLst>
          </p:cNvPr>
          <p:cNvSpPr/>
          <p:nvPr/>
        </p:nvSpPr>
        <p:spPr>
          <a:xfrm>
            <a:off x="799668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D45EC5F-4A6C-ADA5-24B3-4DFAB71F76B0}"/>
              </a:ext>
            </a:extLst>
          </p:cNvPr>
          <p:cNvCxnSpPr>
            <a:endCxn id="5" idx="3"/>
          </p:cNvCxnSpPr>
          <p:nvPr/>
        </p:nvCxnSpPr>
        <p:spPr>
          <a:xfrm>
            <a:off x="7768080" y="4563360"/>
            <a:ext cx="228600" cy="632880"/>
          </a:xfrm>
          <a:prstGeom prst="bentConnector3">
            <a:avLst>
              <a:gd name="adj1" fmla="val -642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B5B810-6B42-1B95-8FFC-7E1B31F310DA}"/>
              </a:ext>
            </a:extLst>
          </p:cNvPr>
          <p:cNvSpPr/>
          <p:nvPr/>
        </p:nvSpPr>
        <p:spPr>
          <a:xfrm>
            <a:off x="821268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443E58B-C32C-186B-201D-E05013291DFB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668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6CDDD18-78A3-ADF6-EB14-2262EBB00D92}"/>
              </a:ext>
            </a:extLst>
          </p:cNvPr>
          <p:cNvSpPr/>
          <p:nvPr/>
        </p:nvSpPr>
        <p:spPr>
          <a:xfrm>
            <a:off x="834876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777B23-58A5-370E-0B11-358F93749329}"/>
              </a:ext>
            </a:extLst>
          </p:cNvPr>
          <p:cNvCxnSpPr>
            <a:endCxn id="9" idx="3"/>
          </p:cNvCxnSpPr>
          <p:nvPr/>
        </p:nvCxnSpPr>
        <p:spPr>
          <a:xfrm>
            <a:off x="8212680" y="5736240"/>
            <a:ext cx="136080" cy="574560"/>
          </a:xfrm>
          <a:prstGeom prst="bentConnector3">
            <a:avLst>
              <a:gd name="adj1" fmla="val -14998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C4DD-0C19-B275-53A9-8AE882053B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Syscall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E073-FAC8-0E96-2E53-43B11EC5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System call number is passed in the </a:t>
            </a:r>
            <a:r>
              <a:rPr lang="en-US" dirty="0" err="1">
                <a:solidFill>
                  <a:schemeClr val="accent4"/>
                </a:solidFill>
              </a:rPr>
              <a:t>eax</a:t>
            </a:r>
            <a:r>
              <a:rPr lang="en-US" dirty="0"/>
              <a:t> register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To distinguish which </a:t>
            </a:r>
            <a:r>
              <a:rPr lang="en-US" sz="3200" dirty="0" err="1">
                <a:latin typeface="Liberation Sans" pitchFamily="18"/>
              </a:rPr>
              <a:t>syscall</a:t>
            </a:r>
            <a:r>
              <a:rPr lang="en-US" sz="3200" dirty="0">
                <a:latin typeface="Liberation Sans" pitchFamily="18"/>
              </a:rPr>
              <a:t> to invoke,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</a:t>
            </a:r>
            <a:r>
              <a:rPr lang="en-US" sz="3000" dirty="0" err="1">
                <a:latin typeface="Liberation Sans" pitchFamily="18"/>
              </a:rPr>
              <a:t>sys_read</a:t>
            </a:r>
            <a:r>
              <a:rPr lang="en-US" sz="3000" dirty="0">
                <a:latin typeface="Liberation Sans" pitchFamily="18"/>
              </a:rPr>
              <a:t>, </a:t>
            </a:r>
            <a:r>
              <a:rPr lang="en-US" sz="3000" dirty="0" err="1">
                <a:latin typeface="Liberation Sans" pitchFamily="18"/>
              </a:rPr>
              <a:t>sys_exec</a:t>
            </a:r>
            <a:r>
              <a:rPr lang="en-US" sz="3000" dirty="0">
                <a:latin typeface="Liberation Sans" pitchFamily="18"/>
              </a:rPr>
              <a:t>, etc.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alltrap</a:t>
            </a:r>
            <a:r>
              <a:rPr lang="en-US" dirty="0"/>
              <a:t>() saves it along with all other registers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D62BE-A468-A2CB-44F1-1AEC569C55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7200"/>
            <a:ext cx="9361801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3625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3626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3627   int num;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3628</a:t>
            </a:r>
          </a:p>
          <a:p>
            <a:pPr lvl="0"/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3629   num = proc−&gt;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3630   if(num &gt; 0 &amp;&amp; num &lt; NELEM(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&amp;&amp;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[num])       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3631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3632   } else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3633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("%d %s: unknown sys call %d\n",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3634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proc−&gt;name, num);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3635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3636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9BC03-0A46-FD46-7A8B-FB7B044814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228600"/>
            <a:ext cx="5461200" cy="1879560"/>
          </a:xfrm>
        </p:spPr>
        <p:txBody>
          <a:bodyPr/>
          <a:lstStyle/>
          <a:p>
            <a:pPr lvl="0"/>
            <a:r>
              <a:rPr lang="en-US"/>
              <a:t>syscall(): get the number from the trap frame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3E89B-C5CA-8985-4F46-137AB2BE6606}"/>
              </a:ext>
            </a:extLst>
          </p:cNvPr>
          <p:cNvSpPr/>
          <p:nvPr/>
        </p:nvSpPr>
        <p:spPr>
          <a:xfrm>
            <a:off x="7804080" y="377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676046-228D-3B47-7CAE-F1D527D729C5}"/>
              </a:ext>
            </a:extLst>
          </p:cNvPr>
          <p:cNvSpPr/>
          <p:nvPr/>
        </p:nvSpPr>
        <p:spPr>
          <a:xfrm>
            <a:off x="8032680" y="440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249021A-AB66-69F4-1274-8FEE89FFEB60}"/>
              </a:ext>
            </a:extLst>
          </p:cNvPr>
          <p:cNvCxnSpPr>
            <a:endCxn id="5" idx="3"/>
          </p:cNvCxnSpPr>
          <p:nvPr/>
        </p:nvCxnSpPr>
        <p:spPr>
          <a:xfrm>
            <a:off x="7804080" y="3915360"/>
            <a:ext cx="228600" cy="632880"/>
          </a:xfrm>
          <a:prstGeom prst="bentConnector3">
            <a:avLst>
              <a:gd name="adj1" fmla="val -642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D5F2A6C-CAFB-5005-B7BB-E53B81A56A96}"/>
              </a:ext>
            </a:extLst>
          </p:cNvPr>
          <p:cNvSpPr/>
          <p:nvPr/>
        </p:nvSpPr>
        <p:spPr>
          <a:xfrm>
            <a:off x="8248680" y="49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CC7E58A-0F59-DDCF-A050-EA1371304FF7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8032680" y="4548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54E15039-13B3-78F9-DEC2-E0FC363EBE2C}"/>
              </a:ext>
            </a:extLst>
          </p:cNvPr>
          <p:cNvSpPr/>
          <p:nvPr/>
        </p:nvSpPr>
        <p:spPr>
          <a:xfrm>
            <a:off x="8384760" y="5522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CD383FC-A6E2-26F9-7D7C-19D1D2A0E6F6}"/>
              </a:ext>
            </a:extLst>
          </p:cNvPr>
          <p:cNvCxnSpPr>
            <a:endCxn id="9" idx="3"/>
          </p:cNvCxnSpPr>
          <p:nvPr/>
        </p:nvCxnSpPr>
        <p:spPr>
          <a:xfrm>
            <a:off x="8248680" y="5088240"/>
            <a:ext cx="136080" cy="574560"/>
          </a:xfrm>
          <a:prstGeom prst="bentConnector3">
            <a:avLst>
              <a:gd name="adj1" fmla="val -15798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4A338504-9C69-7FE7-4B4C-0C8A0A1842FA}"/>
              </a:ext>
            </a:extLst>
          </p:cNvPr>
          <p:cNvSpPr/>
          <p:nvPr/>
        </p:nvSpPr>
        <p:spPr>
          <a:xfrm>
            <a:off x="8494200" y="61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syscall()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FB79DE6-8E4D-C399-940A-731ABF1A90D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384760" y="5662800"/>
            <a:ext cx="109440" cy="635040"/>
          </a:xfrm>
          <a:prstGeom prst="bentConnector3">
            <a:avLst>
              <a:gd name="adj1" fmla="val -139254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1472-491C-3DBD-83B1-4EB7EA2B93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025" y="457200"/>
            <a:ext cx="9804599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3625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3626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3627   int num;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3628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3629   num =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3630   if(num &gt; 0 &amp;&amp; num &lt; NELEM(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&amp;&amp;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[num]) {</a:t>
            </a:r>
          </a:p>
          <a:p>
            <a:pPr lvl="0"/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3631     proc−&gt;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3632   } else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3633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("%d %s: unknown sys call %d\n",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3634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proc−&gt;name, num);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3635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3636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AB641-C4E4-6117-0424-54BE209C4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syscall(): process a syscall from the table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6A8C8-0B71-1F6D-3953-70A21F2B05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113" y="163286"/>
            <a:ext cx="9071640" cy="69342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3600 static int (*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[])(void) =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3601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SYS_fork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sys_fork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3602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3603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SYS_wait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sys_wait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3604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SYS_pipe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sys_pipe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3605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SYS_read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sys_read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3606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SYS_kill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sys_kill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3607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3608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SYS_fstat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sys_fstat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3609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SYS_chdir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sys_chdir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3610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SYS_dup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sys_dup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3611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SYS_getpid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sys_getpid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3612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SYS_sbrk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sys_sbrk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3613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SYS_sleep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sys_sleep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3614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SYS_uptime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sys_uptime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  <a:endParaRPr lang="en-US" sz="1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AAACA-BBDF-0AE3-2397-75EEEBC5FE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System call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C37D7-F5CD-2C5E-F00A-4A439269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588600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A6037EA-7AC5-3033-B66A-DBA22BDE8BCE}"/>
              </a:ext>
            </a:extLst>
          </p:cNvPr>
          <p:cNvSpPr/>
          <p:nvPr/>
        </p:nvSpPr>
        <p:spPr>
          <a:xfrm>
            <a:off x="914400" y="457200"/>
            <a:ext cx="84582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80808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BEEC2-49E3-54BB-92B2-1DA322B3615D}"/>
              </a:ext>
            </a:extLst>
          </p:cNvPr>
          <p:cNvSpPr txBox="1"/>
          <p:nvPr/>
        </p:nvSpPr>
        <p:spPr>
          <a:xfrm>
            <a:off x="8263799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D36260-E052-E11A-DAC0-9C44206C6CDD}"/>
              </a:ext>
            </a:extLst>
          </p:cNvPr>
          <p:cNvSpPr/>
          <p:nvPr/>
        </p:nvSpPr>
        <p:spPr>
          <a:xfrm>
            <a:off x="914400" y="2514600"/>
            <a:ext cx="8458200" cy="434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CCCC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87494-B22A-5B2D-CE1F-1E8BE077558F}"/>
              </a:ext>
            </a:extLst>
          </p:cNvPr>
          <p:cNvSpPr txBox="1"/>
          <p:nvPr/>
        </p:nvSpPr>
        <p:spPr>
          <a:xfrm>
            <a:off x="8264160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AAAE7-BA4E-69EC-04ED-EF9069BB3168}"/>
              </a:ext>
            </a:extLst>
          </p:cNvPr>
          <p:cNvSpPr txBox="1"/>
          <p:nvPr/>
        </p:nvSpPr>
        <p:spPr>
          <a:xfrm>
            <a:off x="1143000" y="5943600"/>
            <a:ext cx="13770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808019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Memory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C51C-A932-E163-E030-2D8B2C916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 user programs access system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6D28-B449-9885-832C-A7D413E410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067189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would be weird to write: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sz="2600" dirty="0">
                <a:solidFill>
                  <a:srgbClr val="993366"/>
                </a:solidFill>
                <a:latin typeface="LMMono10" pitchFamily="17"/>
              </a:rPr>
              <a:t>     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8410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endParaRPr lang="en-US" sz="2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8411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endParaRPr lang="en-US" sz="2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8412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// where caller pc would be</a:t>
            </a:r>
          </a:p>
          <a:p>
            <a:pPr lvl="0"/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8413   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600" b="1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8414   int $T_SYSCALL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… every time we want to invoke a system 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an example for the </a:t>
            </a:r>
            <a:r>
              <a:rPr lang="en-US" sz="32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exec()</a:t>
            </a:r>
            <a:r>
              <a:rPr lang="en-US" sz="3200" dirty="0">
                <a:latin typeface="Liberation Sans" pitchFamily="18"/>
              </a:rPr>
              <a:t> system call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EFB6D-AB4E-ED92-B0AB-679C9B6ACD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system calls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fork(void);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exit(void) __attribute__((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noreturn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wait(void);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pipe(int*);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write(int, void*,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read(int, void*,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close(int);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kill(int);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exec(char*, char**);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open(char*,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mknod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(char*, short, short);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unlink(char*);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fstat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fd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stat*);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link(char*, char*);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C800-F587-586A-EB97-6B7E1808C6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user.h</a:t>
            </a:r>
            <a:endParaRPr lang="en-US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0F56E-DC1C-4E20-7ACD-4210EB6A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1600560"/>
            <a:ext cx="4114440" cy="54860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user.h</a:t>
            </a:r>
            <a:r>
              <a:rPr lang="en-US" dirty="0"/>
              <a:t> defines system call prototypes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Compiler can generate correct system call stacks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Remember calling conventions?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Arguments on the stack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3461-ABBD-3ED4-00D4-148815E228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5E94-8276-2781-C875-CD46C7EB61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lvl="0">
              <a:buSzPct val="100000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A3:    53                    push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a4:    68 00 0b 00 00        push   0xb00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a9:    6a 01                 push   0x1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ab:    e8 c2 02 00 00        call   372 &lt;write&gt;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A8A-CA4E-2F49-7534-B6E77A80B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86588-6733-D142-8A1E-8412777910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Note, different versions of </a:t>
            </a:r>
            <a:r>
              <a:rPr lang="en-US" dirty="0" err="1"/>
              <a:t>gcc</a:t>
            </a:r>
            <a:endParaRPr lang="en-US" dirty="0"/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and different optimization levels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Will generate slightly different code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lvl="0">
              <a:buSzPct val="100000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2315314" y="2301086"/>
            <a:ext cx="2545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4943228" y="4219886"/>
            <a:ext cx="2883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lvl="0">
              <a:buSzPct val="100000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2826941" y="2301085"/>
            <a:ext cx="623829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039818" y="3283715"/>
            <a:ext cx="350546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791167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lvl="0">
              <a:buSzPct val="100000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3733800" y="2322857"/>
            <a:ext cx="26125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039819" y="2815629"/>
            <a:ext cx="350546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51804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3FE4-84E0-1379-AEE2-C9830FFB8A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A77D-533E-2803-09EB-55F34D618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Still not clear...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The header file allows compiler to generate a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call site</a:t>
            </a:r>
            <a:r>
              <a:rPr lang="en-US" sz="3200" dirty="0">
                <a:latin typeface="Liberation Sans" pitchFamily="18"/>
              </a:rPr>
              <a:t> invocation,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push arguments on the 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where is the system call invocation itself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$T_SYSCALL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B95BC-7BE0-3F53-C9F0-27E3A3603E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8450 #include 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syscall.h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8451 #include 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traps.h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8452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8453 #define SYSCALL(name)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8454   .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name;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8455   name: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8456  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$SYS_ ## name, %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8457     int $T_SYSCALL;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8458     ret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8459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8460 SYSCALL(fork)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8461 SYSCALL(exit)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8462 SYSCALL(wait)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8463 SYSCALL(pipe)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8464 SYSCALL(read)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A605-3687-BEE0-3AF6-C4259AEF4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usys.S</a:t>
            </a:r>
            <a:endParaRPr lang="en-US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A2D3F-9846-780B-5C37-15D5B38178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4114800"/>
            <a:ext cx="4426560" cy="297180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Xv6 uses a SYSCALL macro to define a function for each system call invocation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E.g., </a:t>
            </a:r>
            <a:r>
              <a:rPr lang="en-US" sz="32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fork() </a:t>
            </a:r>
            <a:r>
              <a:rPr lang="en-US" sz="3200" dirty="0">
                <a:latin typeface="Liberation Sans" pitchFamily="18"/>
              </a:rPr>
              <a:t>to invoke the “fork” system call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378-EADF-435E-CD33-E4C0C3FC3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C045A-9C74-5B6B-5D47-C6B40D6A41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Write system call from </a:t>
            </a:r>
            <a:r>
              <a:rPr lang="en-US" dirty="0" err="1"/>
              <a:t>cat.asm</a:t>
            </a:r>
            <a:endParaRPr lang="en-US" dirty="0"/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00000362 &lt;write&gt;: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362:   b8 10 00 00 00          mov    $0x10,%eax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367:   cd 40                   int    $0x40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369:   c3                      ret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72C78-0828-71E3-E4DC-B5917F98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E379DE-6A5D-0416-DEBE-4A57053D8B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061A-D183-7718-1E5D-783D74858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call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791F-5251-AE81-0AEC-9357A649B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are the system call arguments?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does kernel access them?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returns results?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Example: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write()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625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Write system call</a:t>
            </a:r>
          </a:p>
          <a:p>
            <a:pPr lvl="0">
              <a:buSzPct val="100000"/>
            </a:pP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3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>
              <a:buSzPct val="100000"/>
            </a:pP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 :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write()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62500" lnSpcReduction="20000"/>
          </a:bodyPr>
          <a:lstStyle/>
          <a:p>
            <a:pPr lvl="0">
              <a:buSzPct val="100000"/>
            </a:pPr>
            <a:r>
              <a:rPr lang="en-US" sz="4400" dirty="0"/>
              <a:t>Write system call</a:t>
            </a:r>
          </a:p>
          <a:p>
            <a:pPr lvl="0">
              <a:buSzPct val="100000"/>
            </a:pP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3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>
              <a:buSzPct val="100000"/>
            </a:pP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4AEDA1-3309-773A-51A9-6392AAB5B2F3}"/>
              </a:ext>
            </a:extLst>
          </p:cNvPr>
          <p:cNvSpPr/>
          <p:nvPr/>
        </p:nvSpPr>
        <p:spPr>
          <a:xfrm>
            <a:off x="1589314" y="5612436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324479-C8F1-7724-C05B-8E0D1AC8B98A}"/>
              </a:ext>
            </a:extLst>
          </p:cNvPr>
          <p:cNvSpPr/>
          <p:nvPr/>
        </p:nvSpPr>
        <p:spPr>
          <a:xfrm>
            <a:off x="4181314" y="5612436"/>
            <a:ext cx="1642543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B5ED929-404A-FF20-055C-CE3825EDC45C}"/>
              </a:ext>
            </a:extLst>
          </p:cNvPr>
          <p:cNvSpPr/>
          <p:nvPr/>
        </p:nvSpPr>
        <p:spPr>
          <a:xfrm>
            <a:off x="6629399" y="5612436"/>
            <a:ext cx="1861911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02613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A1E-3557-D67A-A53A-4EA53570C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71E5B-EABD-7B05-25D4-07844DF2BA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3FA-E007-AEDA-2288-CF9A4CA855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FA14-FEB9-FF30-5741-3328421808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2D37460-858B-32E0-C986-E7A68B713868}"/>
              </a:ext>
            </a:extLst>
          </p:cNvPr>
          <p:cNvSpPr/>
          <p:nvPr/>
        </p:nvSpPr>
        <p:spPr>
          <a:xfrm>
            <a:off x="3711599" y="2152028"/>
            <a:ext cx="312463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3679825" y="2141143"/>
            <a:ext cx="1850118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2971800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Start with the address where current user stack is (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5737225" y="2141143"/>
            <a:ext cx="337004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106430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Skip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648479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6303282" y="2130258"/>
            <a:ext cx="489404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106430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Fetch </a:t>
            </a:r>
            <a:r>
              <a:rPr lang="en-US" sz="2400" dirty="0" err="1"/>
              <a:t>n’th</a:t>
            </a:r>
            <a:r>
              <a:rPr lang="en-US" sz="2400" dirty="0"/>
              <a:t> argument</a:t>
            </a:r>
          </a:p>
        </p:txBody>
      </p:sp>
    </p:spTree>
    <p:extLst>
      <p:ext uri="{BB962C8B-B14F-4D97-AF65-F5344CB8AC3E}">
        <p14:creationId xmlns:p14="http://schemas.microsoft.com/office/powerpoint/2010/main" val="18595843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9F35E1-077C-66A9-3299-C2786ED393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884A4-2CD0-E885-F84C-551A9784F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BE6B-BF78-C788-082F-C3C08B7C1A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68A61-CCE4-CB94-6525-F16BCCF77E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AACB82-1761-925D-28EC-6D671B7DDFAA}"/>
              </a:ext>
            </a:extLst>
          </p:cNvPr>
          <p:cNvSpPr/>
          <p:nvPr/>
        </p:nvSpPr>
        <p:spPr>
          <a:xfrm>
            <a:off x="1567543" y="4793399"/>
            <a:ext cx="5551714" cy="4099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2D9D3-7AC4-4A3F-6309-6971CA23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D32D2D-61B3-F98F-0834-8E365D7E2B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CECC948-229D-C8CE-986C-1EB9D4BDA22B}"/>
              </a:ext>
            </a:extLst>
          </p:cNvPr>
          <p:cNvSpPr/>
          <p:nvPr/>
        </p:nvSpPr>
        <p:spPr>
          <a:xfrm>
            <a:off x="50292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A08E46-179D-D91F-76A6-3D54F5207ADB}"/>
              </a:ext>
            </a:extLst>
          </p:cNvPr>
          <p:cNvSpPr/>
          <p:nvPr/>
        </p:nvSpPr>
        <p:spPr>
          <a:xfrm>
            <a:off x="896040" y="2377080"/>
            <a:ext cx="4243119" cy="1262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6126B-5D16-6151-44CE-C161A2948F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will walk through these fields gradually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For now, we care about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vector offset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Pointer to the interrupt handler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0AD3-AB50-1684-1EF1-EFE1F1B45C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Process address space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D187BAA-5FF7-F313-07CD-C24FE0E0E87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6160"/>
            <a:ext cx="9071280" cy="3308760"/>
          </a:xfr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28EC-3BD8-69D2-0B53-6B3B0F5D22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Any idea for what argptr() shall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38352-8702-7A33-ECBA-DC20E58EBF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62500" lnSpcReduction="20000"/>
          </a:bodyPr>
          <a:lstStyle/>
          <a:p>
            <a:pPr lvl="0">
              <a:buSzPct val="100000"/>
            </a:pPr>
            <a:r>
              <a:rPr lang="en-US" sz="4400" dirty="0"/>
              <a:t>Write system call</a:t>
            </a:r>
          </a:p>
          <a:p>
            <a:pPr lvl="0">
              <a:buSzPct val="100000"/>
            </a:pPr>
            <a:r>
              <a:rPr lang="en-US" sz="4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4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4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D5F272D-BED2-A8FC-EDD2-7BD0BAF1D865}"/>
              </a:ext>
            </a:extLst>
          </p:cNvPr>
          <p:cNvSpPr/>
          <p:nvPr/>
        </p:nvSpPr>
        <p:spPr>
          <a:xfrm>
            <a:off x="6587485" y="5190772"/>
            <a:ext cx="2001343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C63DA-427B-B71D-C03F-644FE413A3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799" y="1861458"/>
            <a:ext cx="4615543" cy="29718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Remember, </a:t>
            </a:r>
            <a:r>
              <a:rPr lang="en-US" dirty="0" err="1"/>
              <a:t>buf</a:t>
            </a:r>
            <a:r>
              <a:rPr lang="en-US" dirty="0"/>
              <a:t> is a pointer to a region of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a buffer of size n</a:t>
            </a:r>
            <a:endParaRPr 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3550 // Fetch the nth word−sized system call argument as a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3551 // to a block of memory of size n bytes. Check that the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3552 // lies within the process address space.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3553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3554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char **pp, int size)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3555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3556   int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3557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3558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(n, 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3559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3560   if((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i+size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3561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3562   *pp = (char*)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3563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315456" y="3601637"/>
            <a:ext cx="2962629" cy="45873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775856"/>
            <a:ext cx="4114800" cy="2025103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that the pointer to the buffer is sound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3550 // Fetch the nth word−sized system call argument as a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3551 // to a block of memory of size n bytes. Check that the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3552 // lies within the process address space.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3553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3554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char **pp, int size)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3555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3556   int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3557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3558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(n, 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3559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3560   if((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i+size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3561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3562   *pp = (char*)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3563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315456" y="4342225"/>
            <a:ext cx="6718201" cy="45873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775856"/>
            <a:ext cx="4114800" cy="2025103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that the buffer is in user memory</a:t>
            </a:r>
          </a:p>
        </p:txBody>
      </p:sp>
    </p:spTree>
    <p:extLst>
      <p:ext uri="{BB962C8B-B14F-4D97-AF65-F5344CB8AC3E}">
        <p14:creationId xmlns:p14="http://schemas.microsoft.com/office/powerpoint/2010/main" val="30118149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0BCB-B58B-7455-DF2F-3104A3D375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6D8F5-3974-6D03-280E-FD8C2C934A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We've learned how system calls work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2B6AA3-5B80-1043-31B4-55CE4C8A83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Printing on the console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CB06-292C-5921-A3DD-4C1A55CB32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9EDB32-068E-0632-65CA-6D52B321FF07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14BAE-F7FB-CF32-6550-32D5F738D6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B68B2-6DF7-227C-E471-4CE10B5950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0E86E-D6E9-2F8D-043B-19904CC0F8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D1CB-36AC-8959-FEFD-57D38E9E8E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33B1-00E1-53D4-CB2B-58FF4AB643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31F8776-5475-3907-8B29-FEA2671099D6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3B2-3B14-2633-37B2-962B3915C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67D8-4295-13DD-AD5F-43D578957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Just plain old code in the kernel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The IDT stores a pointer to the right handler routine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BEFFA-24C8-AC17-C9E0-28DA898FB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81A8B-85CE-D00F-FA69-947225B91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EF0C30-E1CC-C7F1-D8B4-4735FF31D7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C1BC9-8152-E498-8724-4E809ED58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(serial line)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E53EB-A3EC-4AE9-BDEB-9D457FB275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8102 static ushort *crt = (ushort*)P2V(0xb8000); // CGA memory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8104 static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8105 cgaputc(int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8107   int 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8115   if(c == ’\n’)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8116     pos += 80 − pos%80;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8117   else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8118     if(pos &gt; 0) −−pos;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8119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8120     crt[pos++] = (c&amp;0xff) | 0x0700; // black on white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8125   if((pos/80) &gt;= 24){ // Scroll up.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8126     memmove(crt, crt+80, sizeof(crt[0])*23*80);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8127     pos −= 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8128     memset(crt+pos, 0, sizeof(crt[0])*(24*80 − pos));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8129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99DB1-6A9F-62C8-D467-B4FEAD7FC4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589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(display)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5CA7CF4-B503-6608-3618-06B74CC43BE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D5A16-5A69-3922-3C29-0CA6364916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046A8-5C64-9BC1-13C3-3EE88202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8C24-61C0-C647-21F0-54BA72781D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Processing of interrupt (same PL)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0250-A77A-4B5D-0C44-60048C65B0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41046"/>
          </a:xfrm>
        </p:spPr>
        <p:txBody>
          <a:bodyPr>
            <a:normAutofit fontScale="85000" lnSpcReduction="10000"/>
          </a:bodyPr>
          <a:lstStyle/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the current contents of the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 (in that order)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an </a:t>
            </a:r>
            <a:r>
              <a:rPr lang="en-US" dirty="0">
                <a:solidFill>
                  <a:schemeClr val="accent4"/>
                </a:solidFill>
              </a:rPr>
              <a:t>error code </a:t>
            </a:r>
            <a:r>
              <a:rPr lang="en-US" dirty="0"/>
              <a:t>(if appropriate)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>
                <a:solidFill>
                  <a:schemeClr val="accent4"/>
                </a:solidFill>
              </a:rPr>
              <a:t>segment selector </a:t>
            </a:r>
            <a:r>
              <a:rPr lang="en-US" dirty="0"/>
              <a:t>for the new code segment and the new </a:t>
            </a:r>
            <a:r>
              <a:rPr lang="en-US" dirty="0">
                <a:solidFill>
                  <a:schemeClr val="accent4"/>
                </a:solidFill>
              </a:rPr>
              <a:t>instruction pointer </a:t>
            </a:r>
            <a:r>
              <a:rPr lang="en-US" dirty="0"/>
              <a:t>(from the interrupt gate or trap gate) into the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If the call is through </a:t>
            </a:r>
            <a:r>
              <a:rPr lang="en-US" b="1" dirty="0"/>
              <a:t>an interrupt gate</a:t>
            </a:r>
            <a:r>
              <a:rPr lang="en-US" dirty="0"/>
              <a:t>, clear the </a:t>
            </a:r>
            <a:r>
              <a:rPr lang="en-US" dirty="0">
                <a:solidFill>
                  <a:schemeClr val="accent4"/>
                </a:solidFill>
              </a:rPr>
              <a:t>IF flag </a:t>
            </a:r>
            <a:r>
              <a:rPr lang="en-US" dirty="0"/>
              <a:t>in the EFLAGS register (</a:t>
            </a:r>
            <a:r>
              <a:rPr lang="en-US" b="1" dirty="0"/>
              <a:t>disable further interrupts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Begin execution of the </a:t>
            </a:r>
            <a:r>
              <a:rPr lang="en-US" dirty="0">
                <a:solidFill>
                  <a:schemeClr val="accent4"/>
                </a:solidFill>
              </a:rPr>
              <a:t>handler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2200-E049-676C-7A74-F60128192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4C1AD-8F7B-244C-D79B-7F127F7C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918C-B601-175F-BFC8-8EEDD10749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74123-7CC6-A762-71AB-AA401627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99DF-AEEC-5086-45AF-846756EB24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9E8-8476-5EF6-3874-66A3489702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Resume execution </a:t>
            </a:r>
            <a:r>
              <a:rPr lang="en-US" sz="3200" dirty="0">
                <a:latin typeface="Liberation Sans" pitchFamily="18"/>
              </a:rPr>
              <a:t>of interrupted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BDBA-E8C4-5AA6-9585-DCFBFBD4A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D055AF-33D1-A6A8-3145-797EF68CBCB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CFB7FF-AA44-9475-A9D5-8203EC90C4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Need to change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  <a:r>
              <a:rPr lang="en-US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FA5BD-D175-AB9D-C48F-D6AF1C381B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517777-2E63-82E3-A6F7-549E86B518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000"/>
              <a:t>Detour:</a:t>
            </a:r>
          </a:p>
          <a:p>
            <a:pPr lvl="0" algn="ctr"/>
            <a:r>
              <a:rPr lang="en-US" sz="4000"/>
              <a:t>What are those privilege levels?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26C2-A4D1-24CE-79FD-3A708A6D65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1800"/>
            <a:ext cx="4525200" cy="1536120"/>
          </a:xfrm>
        </p:spPr>
        <p:txBody>
          <a:bodyPr/>
          <a:lstStyle/>
          <a:p>
            <a:pPr lvl="0"/>
            <a:r>
              <a:rPr lang="en-US" sz="3600"/>
              <a:t>Recap: Can a process overwrite kernel memory?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F26EB-6237-BA81-DF52-0F20E97B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757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71E-25CD-B97F-8675-5F076477F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ACBA8-BC38-F4A1-0D17-E5E20EC8FD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B825-ADB0-1DCF-6386-152C325E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DD5AFF8-6FBD-0149-0C4C-628BF536A271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013C61E-ADEA-09FA-4292-7795E62856B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8860">
                <a:solidFill>
                  <a:srgbClr val="0066FF"/>
                </a:solidFill>
              </a:rPr>
              <a:t>WAT!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DB135-E74E-6329-9B7A-BBD29E09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5600" y="1232280"/>
            <a:ext cx="7315200" cy="459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2E147-822A-6CBA-5754-E0FB1441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65172A2-848E-379E-46F8-29652DE0BA42}"/>
              </a:ext>
            </a:extLst>
          </p:cNvPr>
          <p:cNvSpPr/>
          <p:nvPr/>
        </p:nvSpPr>
        <p:spPr>
          <a:xfrm>
            <a:off x="794657" y="1219200"/>
            <a:ext cx="859972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3A0C2ED-0B16-9DB5-A1FC-F3883C4F8E67}"/>
              </a:ext>
            </a:extLst>
          </p:cNvPr>
          <p:cNvSpPr/>
          <p:nvPr/>
        </p:nvSpPr>
        <p:spPr>
          <a:xfrm>
            <a:off x="1752600" y="1219200"/>
            <a:ext cx="1230086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292EB-FD70-95C2-D1BE-FE407C1C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B879346-58A4-6A5E-B86F-3F8ED1919F6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B4C36D9-4D2A-22AB-82A6-88CC0C9E902F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ACBF4-1DE2-A5CF-00A1-360224DF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4FEBB9F-3C02-A3BF-9199-2FDE064053D5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77E0-82B8-C419-51AC-C3AFB0ED4F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AB387-2F77-9BE5-9CB7-83335E9281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B3D4-5A20-2C03-1AF1-610353B29E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4996157-D5DF-86BE-CFEB-F010453377B5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D55E-F2A3-3077-D6A1-698ADADE4A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9834A-9086-C6EB-60DC-B7BF31D13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Currently running code also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“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Current privilege level</a:t>
            </a:r>
            <a:r>
              <a:rPr lang="en-US" sz="3200" dirty="0">
                <a:latin typeface="Liberation Sans" pitchFamily="18"/>
              </a:rPr>
              <a:t>” (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CPL</a:t>
            </a:r>
            <a:r>
              <a:rPr lang="en-US" sz="3200" dirty="0">
                <a:latin typeface="Liberation Sans" pitchFamily="18"/>
              </a:rPr>
              <a:t>): 0-3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is saved in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register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was loaded there when the descriptor for the currently running code was loaded into CS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333D-FB1B-CCC9-1A72-5B56E7AC07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258CC-BB94-D1D4-ECF8-A6AEDEB5980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 Remember:</a:t>
            </a:r>
          </a:p>
          <a:p>
            <a:pPr lvl="0" algn="ctr"/>
            <a:r>
              <a:rPr lang="en-US"/>
              <a:t>hardware interface is designed to help 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D559-01FB-3DF9-5AB0-CC21F8E584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 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6CAC-CCB4-2EA0-7113-7F8BDFE1F5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CPL</a:t>
            </a:r>
            <a:r>
              <a:rPr lang="en-US" dirty="0"/>
              <a:t> can access only less privileged segments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0 can access 0,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1 can access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3 can access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Some instructions are “privileged”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Can only be invoked at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dirty="0">
                <a:latin typeface="Liberation Sans" pitchFamily="18"/>
              </a:rPr>
              <a:t>Examples: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Load GDT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MOV &lt;control register&gt;</a:t>
            </a:r>
          </a:p>
          <a:p>
            <a:pPr marL="1828800" lvl="6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E.g. reload a page table by changing CR3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35D9-E037-ECAF-BF7A-422E4019E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started boot (no CPL yet)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1A922-02E7-AA3F-2ECB-62A8D6BD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8070-2F40-B6F4-2175-E803287AF8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prepare to load GDT entry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BA763-206B-D6E9-AC3E-2ED3DC7C70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FF0-EFAC-6155-8082-40DF67041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CB58-40DA-C3B0-5E1E-813BBD7A2D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2B56A-8D3F-2FF8-01D1-0825038A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8D00A41-B58D-C7E3-119E-FDCFC5B24FB3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5C4E-6333-D425-29B0-587308D171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92CE0-5149-C9EC-FAE1-3742BF201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937656"/>
            <a:ext cx="9071640" cy="5112943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FDE-6406-EC68-70D2-7B370811B8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Now </a:t>
            </a:r>
            <a:r>
              <a:rPr lang="en-US" dirty="0">
                <a:solidFill>
                  <a:schemeClr val="accent4"/>
                </a:solidFill>
              </a:rPr>
              <a:t>CPL=0</a:t>
            </a:r>
            <a:r>
              <a:rPr lang="en-US" dirty="0"/>
              <a:t>. We run in the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1F71-E683-D182-227E-C30D0A82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A706-FA6F-FF84-4D4C-87CDA57A94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iret: return to user, load GDT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3332A-C71B-4A0A-5268-CF54BBBF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600" y="3637080"/>
            <a:ext cx="985140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9B05-E00C-E220-D842-6DCCB5B4EC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445320"/>
            <a:ext cx="4546440" cy="1262160"/>
          </a:xfrm>
        </p:spPr>
        <p:txBody>
          <a:bodyPr/>
          <a:lstStyle/>
          <a:p>
            <a:pPr lvl="0"/>
            <a:r>
              <a:rPr lang="en-US"/>
              <a:t>Run in user, CPL=3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6DC80-BF35-B8A5-0540-A668067A5A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" y="381960"/>
            <a:ext cx="10079640" cy="681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privilege levels are there on x86?</a:t>
            </a:r>
          </a:p>
        </p:txBody>
      </p:sp>
    </p:spTree>
    <p:extLst>
      <p:ext uri="{BB962C8B-B14F-4D97-AF65-F5344CB8AC3E}">
        <p14:creationId xmlns:p14="http://schemas.microsoft.com/office/powerpoint/2010/main" val="104611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138-F8BC-2053-DB80-2DA9045B6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9C7F-237D-1FB9-7DD5-00D8263458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65813"/>
            <a:ext cx="9071640" cy="6076709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Two main use cases: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Synchronous</a:t>
            </a:r>
            <a:r>
              <a:rPr lang="en-US" sz="1800" dirty="0">
                <a:latin typeface="Liberation Sans" pitchFamily="18"/>
              </a:rPr>
              <a:t>] Something bad happened and OS needs to fix it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Program tries to access an unmapped page (OS maps the page if its on disk)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Asynchronous</a:t>
            </a:r>
            <a:r>
              <a:rPr lang="en-US" sz="1800" dirty="0">
                <a:latin typeface="Liberation Sans" pitchFamily="18"/>
              </a:rPr>
              <a:t>] Notifications from external devices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Network packet arrived (OS will copy the packet from temporary buffer in memory (to avoid overflowing) and may switch to a process waiting on that packet)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Timer interrupt (OS may switch to another process)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A third, special, use-case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CC"/>
                </a:solidFill>
                <a:latin typeface="Liberation Sans" pitchFamily="18"/>
              </a:rPr>
              <a:t>It's also synchronous</a:t>
            </a:r>
            <a:r>
              <a:rPr lang="en-US" sz="1800" dirty="0">
                <a:latin typeface="Liberation Sans" pitchFamily="18"/>
              </a:rPr>
              <a:t>] For many years an interrupt, e.g., int 0x80 instruction, was used as a mechanism to transfer control flow from user-level to kernel in a secure manner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 other words, to implement system calls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Now, a faster mechanism is available (</a:t>
            </a:r>
            <a:r>
              <a:rPr lang="en-US" dirty="0" err="1">
                <a:latin typeface="Liberation Sans" pitchFamily="18"/>
              </a:rPr>
              <a:t>sysenter</a:t>
            </a:r>
            <a:r>
              <a:rPr lang="en-US" dirty="0">
                <a:latin typeface="Liberation Sans" pitchFamily="18"/>
              </a:rPr>
              <a:t>)</a:t>
            </a:r>
          </a:p>
          <a:p>
            <a:pPr marL="0" lvl="1" indent="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privilege level is most privileged?</a:t>
            </a:r>
          </a:p>
        </p:txBody>
      </p:sp>
    </p:spTree>
    <p:extLst>
      <p:ext uri="{BB962C8B-B14F-4D97-AF65-F5344CB8AC3E}">
        <p14:creationId xmlns:p14="http://schemas.microsoft.com/office/powerpoint/2010/main" val="240454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8141D9-BF94-35A8-F5CD-7B7671C719F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/>
              <a:t>How GDT is initialized in xv6?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F9F8-C7D5-137D-9D73-7EC05BEED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96686"/>
            <a:ext cx="9071640" cy="6847114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CA514AA-C90A-2B81-4F65-C8A0F60D8E8E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23C0C-2054-FBF3-DF8C-CB22C31B9C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1712 // Set up CPU’s kernel segment descriptors.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1713 // Run once on entry on each CPU.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1714 void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1715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1716 {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1717   struct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*c;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1723   c = &amp;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cpuid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()];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1724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[SEG_KCODE] = SEG(STA_X|STA_R,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1725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[SEG_KDATA] = SEG(STA_W,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1726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[SEG_UCODE] = SEG(STA_X|STA_R,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1727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[SEG_UDATA] = SEG(STA_W,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F6869-C6FB-925D-EFCC-DAB95FFF2D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E6D3C3-431D-9541-D824-1A5D4E90F8CF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3B41189-E939-E561-8C13-FD4BFCC671D0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C09E2-6CBF-D348-63CE-6D5CDF77A7D9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10714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3DA57101-003D-CFA0-269E-2EEAAA5D13B0}"/>
              </a:ext>
            </a:extLst>
          </p:cNvPr>
          <p:cNvSpPr/>
          <p:nvPr/>
        </p:nvSpPr>
        <p:spPr>
          <a:xfrm>
            <a:off x="1034144" y="3982373"/>
            <a:ext cx="2035628" cy="4263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689FB-BBD2-66B2-695A-4EDAC86949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4170" y="566057"/>
            <a:ext cx="9742715" cy="6520543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2300 // Per−CPU state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2301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uchar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apicid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// Local APIC ID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2303   struct context *scheduler;  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enter scheduler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2304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taskstate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// Used by x86 to find stack for interrupt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2305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[NSEGS];   // x86 global descriptor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2306   volatile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started;       // Has the CPU started?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2307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  // Depth of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nesting.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2308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intena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// Were interrupts enabled before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2309   struct proc *proc;           // The process running on this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or null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2310 };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2311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2312 extern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BA4BC-461F-4BE5-1542-5F4CF0A15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0856" y="593846"/>
            <a:ext cx="4895143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11727A-1474-401D-5DDF-ABFBAE0C2808}"/>
              </a:ext>
            </a:extLst>
          </p:cNvPr>
          <p:cNvSpPr/>
          <p:nvPr/>
        </p:nvSpPr>
        <p:spPr>
          <a:xfrm>
            <a:off x="881742" y="2549751"/>
            <a:ext cx="3494316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B62-9379-E9F3-3911-FC3D5F18DC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Segment descriptor (entry in GDT)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45876-FA11-6FBF-7DC7-0B32B1DB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151" t="2692" r="2057" b="3487"/>
          <a:stretch/>
        </p:blipFill>
        <p:spPr>
          <a:xfrm>
            <a:off x="217713" y="1719943"/>
            <a:ext cx="9655629" cy="545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34519-E4D3-CBB2-BD7A-3786892BBA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16429"/>
            <a:ext cx="9071640" cy="6270171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0724 // Segment Descriptor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0725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lim_15_0 : 16;  // Low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base_15_0 : 16; // Low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base_23_16 : 8; // Middle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type : 4;       // Segment type (see STS_ constants)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 : 1;          // 0 = system, 1 = application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2;        // Descriptor Privilege Level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 : 1;          // Present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lim_19_16 : 4;  // High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avl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// Unused (available for software use)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rsv1 : 1;       // Reserved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db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 // 0 = 16−bit segment, 1 = 32−bit segment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g : 1;          // Granularity: limit scaled by 4K when set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base_31_24 : 8; // High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5BF75-3946-C89B-6305-1D086EB844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01886" y="593846"/>
            <a:ext cx="537411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Segment Descriptor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0075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54274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Page tables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7964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AF3DC-AD34-B5A9-9DF8-175C7E41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685800"/>
            <a:ext cx="919188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675A76-2F87-366C-3AE8-D95568F31A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How do we handle an interrupt?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A672-F767-4480-BD77-7C5620D08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Page table: </a:t>
            </a:r>
            <a:r>
              <a:rPr lang="en-US" dirty="0">
                <a:solidFill>
                  <a:schemeClr val="accent4"/>
                </a:solidFill>
              </a:rPr>
              <a:t>user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A33-DCB1-CD45-453D-52E1F2FBDA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entry (both Level 1 and Level 2) has a bit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set, code at privilege level 3 can access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not, only levels 0-2 can access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Note, only 2 levels, not 4 like with segments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kernel code is mapped with the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bit clear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protects user-level code from accessing the kernel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DEFB-BDF6-22EC-63B2-B298454212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C3756-8836-8DF6-637E-8767A1B1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231480"/>
            <a:ext cx="8686800" cy="717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E90ACE-07CD-33D9-FE3B-C79FDA0864D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End of detour:</a:t>
            </a:r>
          </a:p>
          <a:p>
            <a:pPr lvl="0" algn="ctr"/>
            <a:r>
              <a:rPr lang="en-US"/>
              <a:t>Back to handling interrupts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51C1BA-2B19-DE0C-1371-A3C5746CD0A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Processing of an interrupt when change of a privilege level is required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834D5-3742-E9E0-FDD8-766399FAF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Assume we're at </a:t>
            </a:r>
            <a:r>
              <a:rPr lang="en-US" dirty="0">
                <a:solidFill>
                  <a:schemeClr val="accent4"/>
                </a:solidFill>
              </a:rPr>
              <a:t>CPL =3</a:t>
            </a:r>
            <a:r>
              <a:rPr lang="en-US" dirty="0"/>
              <a:t> (user)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81239-BC27-E435-5B5F-EF427A15EC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676C9-1582-9FB8-6846-FB98CE0C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E23CE0-5063-A90A-B282-D0A4ADE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C37ABA2-90A5-0DEC-6A10-C73F20334956}"/>
              </a:ext>
            </a:extLst>
          </p:cNvPr>
          <p:cNvSpPr/>
          <p:nvPr/>
        </p:nvSpPr>
        <p:spPr>
          <a:xfrm>
            <a:off x="9144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58CBC-D542-801D-37E4-1283A9A9C3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719" y="5258160"/>
            <a:ext cx="9071640" cy="182916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new segment can be more privileged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3</a:t>
            </a:r>
            <a:r>
              <a:rPr lang="en-US" sz="2800" dirty="0">
                <a:latin typeface="Liberation Sans" pitchFamily="18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DPL = 3</a:t>
            </a:r>
            <a:r>
              <a:rPr lang="en-US" sz="2800" dirty="0">
                <a:latin typeface="Liberation Sans" pitchFamily="18"/>
              </a:rPr>
              <a:t>, new segment can be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PL = 0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how user-code (PL=3) transitions into kernel (PL=0)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3FCF5-C3D2-D82A-6BA2-498B28C56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796AD-6E3B-4AD3-9BCB-E76D678B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6D717-AB14-83F1-5349-4C91564B47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we continue on the same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6AD9C-EB46-EFB0-4D12-82DEE25874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92B6F-EBAF-31E6-2863-7B466B4F7A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hardware locate the new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D9AD-C447-5D40-9B2C-B6CD5E38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5ED51-D000-D111-8825-353E18E7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0"/>
            <a:ext cx="451800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CBCC1EE-3F9B-9E49-FBA3-14C769023337}"/>
              </a:ext>
            </a:extLst>
          </p:cNvPr>
          <p:cNvSpPr/>
          <p:nvPr/>
        </p:nvSpPr>
        <p:spPr>
          <a:xfrm>
            <a:off x="558000" y="95400"/>
            <a:ext cx="234036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0311F9-2602-B16C-AF5B-0990220C98F8}"/>
              </a:ext>
            </a:extLst>
          </p:cNvPr>
          <p:cNvSpPr/>
          <p:nvPr/>
        </p:nvSpPr>
        <p:spPr>
          <a:xfrm>
            <a:off x="565200" y="1143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891440-92B1-7A9C-41F5-2CF963536193}"/>
              </a:ext>
            </a:extLst>
          </p:cNvPr>
          <p:cNvSpPr/>
          <p:nvPr/>
        </p:nvSpPr>
        <p:spPr>
          <a:xfrm>
            <a:off x="565200" y="1827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53ACBD-DC17-6AF9-A7D4-A03FD1D2490F}"/>
              </a:ext>
            </a:extLst>
          </p:cNvPr>
          <p:cNvSpPr/>
          <p:nvPr/>
        </p:nvSpPr>
        <p:spPr>
          <a:xfrm>
            <a:off x="565200" y="2439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51FB8F-7032-6D2D-ED63-1C054EB1BDC9}"/>
              </a:ext>
            </a:extLst>
          </p:cNvPr>
          <p:cNvSpPr/>
          <p:nvPr/>
        </p:nvSpPr>
        <p:spPr>
          <a:xfrm>
            <a:off x="565200" y="3051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03B82-B50C-C82C-32C1-017A0197DDF7}"/>
              </a:ext>
            </a:extLst>
          </p:cNvPr>
          <p:cNvSpPr/>
          <p:nvPr/>
        </p:nvSpPr>
        <p:spPr>
          <a:xfrm>
            <a:off x="558000" y="3623400"/>
            <a:ext cx="241380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7BCEEDD-1592-F447-E8DD-0C217CDF23F0}"/>
              </a:ext>
            </a:extLst>
          </p:cNvPr>
          <p:cNvSpPr/>
          <p:nvPr/>
        </p:nvSpPr>
        <p:spPr>
          <a:xfrm>
            <a:off x="558000" y="4626360"/>
            <a:ext cx="2413800" cy="944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37A8079-8E50-F5F3-079C-C71F03D2FBAE}"/>
              </a:ext>
            </a:extLst>
          </p:cNvPr>
          <p:cNvSpPr/>
          <p:nvPr/>
        </p:nvSpPr>
        <p:spPr>
          <a:xfrm>
            <a:off x="558000" y="5562360"/>
            <a:ext cx="2413800" cy="198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CD546A-B8F3-F8B8-7E7B-294520CC365C}"/>
              </a:ext>
            </a:extLst>
          </p:cNvPr>
          <p:cNvSpPr/>
          <p:nvPr/>
        </p:nvSpPr>
        <p:spPr>
          <a:xfrm>
            <a:off x="2790000" y="95400"/>
            <a:ext cx="2060999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CE43873-1614-3D2E-71CB-DD1400D6DA27}"/>
              </a:ext>
            </a:extLst>
          </p:cNvPr>
          <p:cNvSpPr/>
          <p:nvPr/>
        </p:nvSpPr>
        <p:spPr>
          <a:xfrm>
            <a:off x="2971800" y="3623400"/>
            <a:ext cx="1879200" cy="86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4A8704-4767-D20F-CE06-D4DEC1C271A7}"/>
              </a:ext>
            </a:extLst>
          </p:cNvPr>
          <p:cNvSpPr/>
          <p:nvPr/>
        </p:nvSpPr>
        <p:spPr>
          <a:xfrm>
            <a:off x="2971800" y="4451400"/>
            <a:ext cx="1879200" cy="1263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C2E01B6-C621-A30F-9ABC-6792E3358469}"/>
              </a:ext>
            </a:extLst>
          </p:cNvPr>
          <p:cNvSpPr/>
          <p:nvPr/>
        </p:nvSpPr>
        <p:spPr>
          <a:xfrm>
            <a:off x="2971800" y="5715000"/>
            <a:ext cx="1879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A42EFBF-71BA-845A-FC0F-03BE2B4AD279}"/>
              </a:ext>
            </a:extLst>
          </p:cNvPr>
          <p:cNvSpPr/>
          <p:nvPr/>
        </p:nvSpPr>
        <p:spPr>
          <a:xfrm>
            <a:off x="2971800" y="6218999"/>
            <a:ext cx="1879200" cy="132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pic>
        <p:nvPicPr>
          <p:cNvPr id="16" name="Picture 234">
            <a:extLst>
              <a:ext uri="{FF2B5EF4-FFF2-40B4-BE49-F238E27FC236}">
                <a16:creationId xmlns:a16="http://schemas.microsoft.com/office/drawing/2014/main" id="{806BEEA0-3ABB-DE6B-B11C-B728864E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80" y="493560"/>
            <a:ext cx="3409920" cy="68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35">
            <a:extLst>
              <a:ext uri="{FF2B5EF4-FFF2-40B4-BE49-F238E27FC236}">
                <a16:creationId xmlns:a16="http://schemas.microsoft.com/office/drawing/2014/main" id="{4E51BD24-B920-9246-BBA5-2C0D0782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480" y="1652400"/>
            <a:ext cx="804240" cy="13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36">
            <a:extLst>
              <a:ext uri="{FF2B5EF4-FFF2-40B4-BE49-F238E27FC236}">
                <a16:creationId xmlns:a16="http://schemas.microsoft.com/office/drawing/2014/main" id="{4D80DEA7-7BD4-E4E3-A3FC-A812A3AC8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40" y="4314600"/>
            <a:ext cx="377568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37">
            <a:extLst>
              <a:ext uri="{FF2B5EF4-FFF2-40B4-BE49-F238E27FC236}">
                <a16:creationId xmlns:a16="http://schemas.microsoft.com/office/drawing/2014/main" id="{DBAB4132-C586-88A2-92F2-71AC2CBFF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320" y="678240"/>
            <a:ext cx="3001320" cy="59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4275C3-2660-A1C2-4104-E03CCCEDEEF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9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DC888F-7C94-38BD-672B-640BC1536D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156720" y="1244880"/>
            <a:ext cx="804240" cy="46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DBD517-FE56-D194-59C5-844BA3F5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2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780B1C-2F33-2565-FB4A-E75EE2CCE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172200" y="721800"/>
            <a:ext cx="822600" cy="58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F7C59-CE49-2151-82D0-9DE556A92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TSS</a:t>
            </a:r>
            <a:r>
              <a:rPr lang="en-US" dirty="0"/>
              <a:t>: Task State Segment (yet another table)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5780F-5336-E91D-978F-4045CF04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B640-A308-01CA-1956-02264C68F2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 State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F0869-BFC6-1226-F31F-5DE684FD2F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Another magic control block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Pointed to by special task register (TR)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Lots of fields for rarely-used features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 feature we care about in a modern OS: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kernel stack (fields SS/ESP)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Stack segment selector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the stack in that segment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EB947-9062-D3CF-91B2-0A1DD40A5C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>
            <a:normAutofit lnSpcReduction="10000"/>
          </a:bodyPr>
          <a:lstStyle/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Save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in a CPU-internal register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Load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from TSS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Push user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onto new stack (kernel stack)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from IDT descriptor's segment selector and offset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If the call is through an interrupt gate clear interrupts enabled EFLAGS bit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Begin execution of a handler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22B01-0D48-CB81-5603-40A2044EB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registers are saved on cross-PL interrupt transition?</a:t>
            </a:r>
          </a:p>
        </p:txBody>
      </p:sp>
    </p:spTree>
    <p:extLst>
      <p:ext uri="{BB962C8B-B14F-4D97-AF65-F5344CB8AC3E}">
        <p14:creationId xmlns:p14="http://schemas.microsoft.com/office/powerpoint/2010/main" val="3971397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26938-D4B4-E5BA-3433-DF9C02AC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932400"/>
            <a:ext cx="9372600" cy="51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90BB-2669-CD32-6FB5-D073E85F65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9B348-CBD9-00FD-DA0C-B6463E63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184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5049FA-8495-1E54-33D5-DCFB1C19DC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descriptor table (IDT)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2A42-B007-F979-8526-85AE7000E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8EC2E-B206-6C80-1CF4-B55C28A8D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9A5CB-58AF-B145-2354-7EA6D685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D135-D307-DF94-D301-527592EEAC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interrupts and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C199-772F-C51E-B879-79C7CABAB0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both synchronous and asynchronous cases the CPU follows the </a:t>
            </a:r>
            <a:r>
              <a:rPr lang="en-US" b="1" dirty="0"/>
              <a:t>same procedure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Stop execution of the current program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Start execution of a handler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Processor accesses the handler through an entry in the Interrupt Descriptor Table (IDT)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dirty="0"/>
              <a:t>Each interrupt is defined by a number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14 is </a:t>
            </a:r>
            <a:r>
              <a:rPr lang="en-US" sz="2800" dirty="0" err="1">
                <a:latin typeface="Liberation Sans" pitchFamily="18"/>
              </a:rPr>
              <a:t>pagefault</a:t>
            </a:r>
            <a:r>
              <a:rPr lang="en-US" sz="2800" dirty="0">
                <a:latin typeface="Liberation Sans" pitchFamily="18"/>
              </a:rPr>
              <a:t>, 3 debug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number is an index into the interrupt table (IDT)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DABD-64D9-2BAD-33EF-0D37D5DD99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7B1D-6503-6B5D-1ACA-F887F2BE90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BE06A-2EC8-D235-7FD7-4A45AD9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5DAB8EF-9DB0-6552-094F-691FCF712599}"/>
              </a:ext>
            </a:extLst>
          </p:cNvPr>
          <p:cNvSpPr/>
          <p:nvPr/>
        </p:nvSpPr>
        <p:spPr>
          <a:xfrm>
            <a:off x="264600" y="4800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5A6D-8F7F-F678-E41D-85E3B8AAF4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4E4E-B68D-70A3-3C0A-E2B86AF5C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403160"/>
          </a:xfrm>
        </p:spPr>
        <p:txBody>
          <a:bodyPr>
            <a:normAutofit fontScale="925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Each type of interrupt is assigned an index from 0 - 255.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0 -31 are for processor interrupts fixed by Intel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E.g., 14 is always for page faults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32 - 255 are software configured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32 - 47 are often used for device interrupts (IRQs)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2800" dirty="0">
              <a:solidFill>
                <a:srgbClr val="000000"/>
              </a:solidFill>
              <a:latin typeface="Liberation Sans" pitchFamily="34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Liberation Sans" pitchFamily="34"/>
              </a:rPr>
              <a:t>0x80 issues system call in Linux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b="1" dirty="0">
                <a:solidFill>
                  <a:srgbClr val="000000"/>
                </a:solidFill>
                <a:latin typeface="Liberation Sans" pitchFamily="34"/>
              </a:rPr>
              <a:t>Xv6 uses 0x40 (64) for the system call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BDA-CB0D-BC0B-0288-07C5E1FCE1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Disabling 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EAAE-7DCA-3BD3-7234-38AA4315B0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Delivery of interrupts can be </a:t>
            </a:r>
            <a:r>
              <a:rPr lang="en-US" dirty="0">
                <a:solidFill>
                  <a:schemeClr val="accent4"/>
                </a:solidFill>
              </a:rPr>
              <a:t>disabled</a:t>
            </a:r>
            <a:r>
              <a:rPr lang="en-US" dirty="0"/>
              <a:t> with IF (interrupt flag) in EFLAGS register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There is a couple of </a:t>
            </a:r>
            <a:r>
              <a:rPr lang="en-US" dirty="0">
                <a:solidFill>
                  <a:schemeClr val="accent4"/>
                </a:solidFill>
              </a:rPr>
              <a:t>exceptions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Synchronous</a:t>
            </a:r>
            <a:r>
              <a:rPr lang="en-US" sz="3200" dirty="0">
                <a:latin typeface="Liberation Sans" pitchFamily="18"/>
              </a:rPr>
              <a:t> interrupts cannot be disabled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doesn't make sense to disable a page fault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 n – cannot be masked as it is synchronous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Non-maskable</a:t>
            </a:r>
            <a:r>
              <a:rPr lang="en-US" sz="3200" dirty="0">
                <a:latin typeface="Liberation Sans" pitchFamily="18"/>
              </a:rPr>
              <a:t> interrupts (see next slide)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#2 in the IDT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AC35-89F2-D173-DA57-0DF322E5BF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C1CB-1831-1BC8-FB84-9BFD6DCBDA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8082C-B5D1-0B56-1C9A-3EEB940F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AA4BD8A-86E6-3786-49D7-47B28363CC72}"/>
              </a:ext>
            </a:extLst>
          </p:cNvPr>
          <p:cNvSpPr/>
          <p:nvPr/>
        </p:nvSpPr>
        <p:spPr>
          <a:xfrm>
            <a:off x="264600" y="1092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88A6-D83C-2371-B3C0-799613B3D3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Nonmaskable interrupts (NMI)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F358F-2957-1ABC-A500-B9CA6D51D2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04646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Delivered even if IF is clear, e.g. interrupts disabled</a:t>
            </a:r>
          </a:p>
          <a:p>
            <a:pPr marL="914400" lvl="2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CPU blocks subsequent NMI interrupts until IRET</a:t>
            </a:r>
          </a:p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Delive</a:t>
            </a:r>
            <a:r>
              <a:rPr lang="en-US" dirty="0"/>
              <a:t>red via interrupt #2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Non-recoverable system errors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Chipset or memory errors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Trigger debugger or register dump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an extremely bad state</a:t>
            </a:r>
          </a:p>
          <a:p>
            <a:pPr marL="0" lvl="1" indent="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810FA5-3239-1B4D-846B-2FDB889F2A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Xv6 source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DC57E4-A58C-8028-82C6-13D1CFCDF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DF54D4F-EC9E-F6E3-437F-E0911EFF723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System call interrupt vector (T_SYSCALL)</a:t>
            </a:r>
          </a:p>
        </p:txBody>
      </p:sp>
    </p:spTree>
    <p:extLst>
      <p:ext uri="{BB962C8B-B14F-4D97-AF65-F5344CB8AC3E}">
        <p14:creationId xmlns:p14="http://schemas.microsoft.com/office/powerpoint/2010/main" val="719010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B5A7-D5C6-8294-F0BD-AAC2BAA1A7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D766-A079-3D64-31D2-7A44DA989E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79926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Generally user code cannot invoke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0x..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can't issue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int 14 </a:t>
            </a:r>
            <a:r>
              <a:rPr lang="en-US" sz="2800" dirty="0">
                <a:latin typeface="Liberation Sans" pitchFamily="18"/>
              </a:rPr>
              <a:t>(a page fault)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configures the IDT in such a manner that invocation of all int X instructions besides 0x40 triggers a general protection fault exception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 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13</a:t>
            </a:r>
            <a:r>
              <a:rPr lang="en-US" sz="3000" dirty="0">
                <a:latin typeface="Liberation Sans" pitchFamily="18"/>
              </a:rPr>
              <a:t> 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vector 13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330E-D969-D80D-9130-85BED1796A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There might be two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57080-872C-EC46-F60E-0393AE2659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326241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requires </a:t>
            </a:r>
            <a:r>
              <a:rPr lang="en-US" b="1" dirty="0"/>
              <a:t>no change</a:t>
            </a:r>
            <a:r>
              <a:rPr lang="en-US" dirty="0"/>
              <a:t> of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kernel code (privilege level 0) when </a:t>
            </a:r>
            <a:r>
              <a:rPr lang="en-US" sz="3000" dirty="0">
                <a:latin typeface="Liberation Sans" pitchFamily="18"/>
              </a:rPr>
              <a:t>a timer interrupt arrives, or </a:t>
            </a:r>
            <a:r>
              <a:rPr lang="en-US" sz="3200" dirty="0">
                <a:latin typeface="Liberation Sans" pitchFamily="18"/>
              </a:rPr>
              <a:t>kernel tries to access an unmapped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</a:t>
            </a:r>
            <a:r>
              <a:rPr lang="en-US" b="1" dirty="0"/>
              <a:t>changes</a:t>
            </a:r>
            <a:r>
              <a:rPr lang="en-US" dirty="0"/>
              <a:t>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</a:t>
            </a:r>
            <a:r>
              <a:rPr lang="en-US" sz="2800" b="1" dirty="0">
                <a:latin typeface="Liberation Sans" pitchFamily="18"/>
              </a:rPr>
              <a:t>user</a:t>
            </a:r>
            <a:r>
              <a:rPr lang="en-US" sz="2800" dirty="0">
                <a:latin typeface="Liberation Sans" pitchFamily="18"/>
              </a:rPr>
              <a:t> code (privilege level 3) when </a:t>
            </a:r>
            <a:r>
              <a:rPr lang="en-US" sz="3200" dirty="0">
                <a:latin typeface="Liberation Sans" pitchFamily="18"/>
              </a:rPr>
              <a:t>a timer interrupt arrives, or 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user code tries to access an unmapped page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Remember this slide: 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  <p:extLst>
      <p:ext uri="{BB962C8B-B14F-4D97-AF65-F5344CB8AC3E}">
        <p14:creationId xmlns:p14="http://schemas.microsoft.com/office/powerpoint/2010/main" val="36131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 couple of 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210129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Only T_SYSCALL can be invoked from user level</a:t>
            </a:r>
          </a:p>
        </p:txBody>
      </p:sp>
    </p:spTree>
    <p:extLst>
      <p:ext uri="{BB962C8B-B14F-4D97-AF65-F5344CB8AC3E}">
        <p14:creationId xmlns:p14="http://schemas.microsoft.com/office/powerpoint/2010/main" val="3237725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 dirty="0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Syscall</a:t>
            </a:r>
            <a:r>
              <a:rPr lang="en-US" dirty="0">
                <a:solidFill>
                  <a:sysClr val="windowText" lastClr="000000"/>
                </a:solidFill>
              </a:rPr>
              <a:t> is a “</a:t>
            </a:r>
            <a:r>
              <a:rPr lang="en-US" dirty="0">
                <a:solidFill>
                  <a:schemeClr val="accent4"/>
                </a:solidFill>
              </a:rPr>
              <a:t>trap</a:t>
            </a:r>
            <a:r>
              <a:rPr lang="en-US" dirty="0">
                <a:solidFill>
                  <a:sysClr val="windowText" lastClr="000000"/>
                </a:solidFill>
              </a:rPr>
              <a:t>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i.e., does not disable interrupts</a:t>
            </a:r>
          </a:p>
        </p:txBody>
      </p:sp>
    </p:spTree>
    <p:extLst>
      <p:ext uri="{BB962C8B-B14F-4D97-AF65-F5344CB8AC3E}">
        <p14:creationId xmlns:p14="http://schemas.microsoft.com/office/powerpoint/2010/main" val="11947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BC0D14-5863-C9C2-225B-7D56590C31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path through the xv6 kernel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5A4C-5E2E-FAA3-017E-C8E0590A76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3645E-38CE-F113-5F3C-F7239C4E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1AC92-8BB6-C6CE-121B-EF48F35F3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vector32: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   // error code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$32   // vector #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jmp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8B79-918E-FE2D-6873-5DCE727564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-317520"/>
            <a:ext cx="5461200" cy="2500200"/>
          </a:xfrm>
        </p:spPr>
        <p:txBody>
          <a:bodyPr/>
          <a:lstStyle/>
          <a:p>
            <a:pPr lvl="0"/>
            <a:r>
              <a:rPr lang="en-US"/>
              <a:t>Timer Interrupt (int 0x32)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914C3-B166-F67E-35A6-4E6399599E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Automatically generated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vectors.pl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vector.S</a:t>
            </a:r>
            <a:endParaRPr lang="en-US" sz="3200" dirty="0">
              <a:latin typeface="Liberation Sans" pitchFamily="18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28F6CA0-D606-A067-71BC-D447506B8735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049AA3-E22A-0F89-2F5F-5465B72491E2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700CFC-471B-26C0-6947-1D667D1F06D6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6CEB7-CC90-F3D3-B89F-51C3A32E49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E6D0-AAF4-A769-2916-640D1343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4E970D-A7CE-75F3-83A5-FD6499E59393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582750C-7633-0343-4424-0E842CCBEBAA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C0770D1-D1A6-7902-14FD-9570715341F5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332F5-9273-DA69-3B14-545B3C1143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b="1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b="1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95136-62F3-2D86-B35D-2E61128B4E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7A48D8B-7B5E-0676-4AB6-D50CA77A8570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E366F4-609E-9687-4480-C76B67BC6DC4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4E939CC-76B7-5AB2-33CF-92846170354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70CD2A8-A7A4-5EF9-DA5A-95E51326B0BD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0162C6-30ED-67A9-6ACD-ECAD4E48F48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4EEC-1078-5391-B592-F689943F6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408713" y="301320"/>
            <a:ext cx="5166925" cy="1262160"/>
          </a:xfrm>
        </p:spPr>
        <p:txBody>
          <a:bodyPr/>
          <a:lstStyle/>
          <a:p>
            <a:pPr lvl="0"/>
            <a:r>
              <a:rPr lang="en-US" dirty="0" err="1"/>
              <a:t>pusha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81A72-01B3-DF81-9CC4-C8D4D9C1A8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1317171"/>
            <a:ext cx="9071640" cy="4855029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 assembler instruction that saves all registers on the 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  <a:hlinkClick r:id="rId3"/>
              </a:rPr>
              <a:t>https://c9x.me/x86/html/file_module_x86_id_270.html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A75E-B595-55BF-85E2-FB91DE282A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8829" y="3526971"/>
            <a:ext cx="8607171" cy="3559989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Temporary = ESP;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Push(EAX);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Push(ECX);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Push(EDX);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Push(EBX);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Push(Temporary);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Push(EBP);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Push(ESI);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Push(EDI);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7CEAA-1BD6-10C1-2851-07213E91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087FD-08DF-1FA9-007D-577F5F7D0FC0}"/>
              </a:ext>
            </a:extLst>
          </p:cNvPr>
          <p:cNvSpPr txBox="1"/>
          <p:nvPr/>
        </p:nvSpPr>
        <p:spPr>
          <a:xfrm>
            <a:off x="489960" y="228600"/>
            <a:ext cx="8654040" cy="1371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Case #1: Interrupt path no change in privilege level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e.g., we're already running in the kernel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05A8D-8026-4298-2133-AD86EF4E1A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5106A-1515-03BE-632F-0CD8B30A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606359-F6C3-696C-DFA6-93378F809216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BD467E6-4518-8729-6341-677797E97B65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3EEF5-7FFF-FD39-59C7-D8C7CB3379D0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>
              <a:gd name="adj1" fmla="val -9761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2062326-FEFC-4C5D-A59E-BBED2EE8D1A4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3E592B2-EDEC-9193-E0E9-8CEF81082DD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826FD-2BD4-EDF0-3DB4-4D73E3C53C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b="1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D61AE-FCEF-352A-31E3-61008327B3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The end result: call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86CCFF-94EF-BC0F-3F97-C29D18693C01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593E4D-34CF-11F4-98EC-68A94B53D371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FF6EBDC-3746-3506-3894-484DC8E68C5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FBE5AE62-C117-3D6F-CB4F-ECC54CAF39E0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F1894C-2EA1-91DB-B52D-D3632B0DC9F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A29693-6458-9FF9-A777-E1C945D0B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B4AD3-230A-0522-FCEF-BB9981D2A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321840"/>
            <a:ext cx="5029200" cy="2505960"/>
          </a:xfrm>
        </p:spPr>
        <p:txBody>
          <a:bodyPr/>
          <a:lstStyle/>
          <a:p>
            <a:pPr lvl="0"/>
            <a:r>
              <a:rPr lang="en-US"/>
              <a:t>All interrupts, e.g. timer interrupt end up in a single funciton: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888BDC-9323-897F-B897-5708E11ED9F7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D61F68-FA36-3FF7-12E6-3E5DF13FC26F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E8D2D2C-B22E-D0AA-BA74-0E42899F831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6904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2EDFBBB-B4CD-FFC0-DFF2-38858696576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5C783A1-11B7-21BC-8142-D36497792DA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AD98B5-3A75-B417-22EE-FD99EB7B03D3}"/>
              </a:ext>
            </a:extLst>
          </p:cNvPr>
          <p:cNvSpPr/>
          <p:nvPr/>
        </p:nvSpPr>
        <p:spPr>
          <a:xfrm>
            <a:off x="835020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E64A18-304F-3329-336C-33F66388B6A5}"/>
              </a:ext>
            </a:extLst>
          </p:cNvPr>
          <p:cNvCxnSpPr>
            <a:endCxn id="9" idx="3"/>
          </p:cNvCxnSpPr>
          <p:nvPr/>
        </p:nvCxnSpPr>
        <p:spPr>
          <a:xfrm>
            <a:off x="8214120" y="5736240"/>
            <a:ext cx="136080" cy="574560"/>
          </a:xfrm>
          <a:prstGeom prst="bentConnector3">
            <a:avLst>
              <a:gd name="adj1" fmla="val -14998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67D7B-0006-CAEA-D142-AC37092AA7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3004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3020   # Call trap(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3021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3022   call trap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$4,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3024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3025 # Return falls through to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3026 .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3028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3029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3030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3031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3032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$0x8,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errcode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3034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6248D-AA90-2AA2-7A39-4C4EDF40AC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81425" y="457200"/>
            <a:ext cx="4699200" cy="1262160"/>
          </a:xfrm>
        </p:spPr>
        <p:txBody>
          <a:bodyPr/>
          <a:lstStyle/>
          <a:p>
            <a:pPr lvl="0"/>
            <a:r>
              <a:rPr lang="en-US" dirty="0" err="1"/>
              <a:t>alltraps</a:t>
            </a:r>
            <a:r>
              <a:rPr lang="en-US" dirty="0"/>
              <a:t>(): exit from the interrupt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0C530-D1F4-6A4E-4BF3-9E77DF141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C0CF8-BE31-069D-F8E5-050115EF0D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Stack after trap() returns</a:t>
            </a:r>
          </a:p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35E98-B962-93A1-7F6D-D6F34E01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311840"/>
            <a:ext cx="8953920" cy="57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7D570-84C3-9215-CB67-BD522934B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3004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3020   # Call trap(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3021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3022   call trap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$4,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3024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3025 # Return falls through to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3026 .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3028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3029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3030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3031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3032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$0x8,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errcode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3034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65356-3CF8-524B-D514-A9DD5DA15C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D8FF-3F37-36C3-5076-1D02A5D99C26}"/>
              </a:ext>
            </a:extLst>
          </p:cNvPr>
          <p:cNvSpPr txBox="1"/>
          <p:nvPr/>
        </p:nvSpPr>
        <p:spPr>
          <a:xfrm>
            <a:off x="6172200" y="1828800"/>
            <a:ext cx="3206160" cy="2122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10000"/>
          </a:bodyPr>
          <a:lstStyle/>
          <a:p>
            <a:pPr marL="571500" marR="0" lvl="0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Restore all registers</a:t>
            </a:r>
          </a:p>
          <a:p>
            <a:pPr marL="571500" marR="0" lvl="0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Exit into user</a:t>
            </a:r>
          </a:p>
          <a:p>
            <a:pPr marL="571500" marR="0" lvl="1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 err="1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iret</a:t>
            </a:r>
            <a:endParaRPr lang="en-US" sz="3600" b="0" i="0" u="none" strike="noStrike" kern="1200" dirty="0">
              <a:ln>
                <a:noFill/>
              </a:ln>
              <a:solidFill>
                <a:srgbClr val="000000"/>
              </a:solidFill>
              <a:latin typeface="DejaVu Sans" pitchFamily="34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A0DA-1A7D-00B7-9047-DFDBBE2208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921D-FEC6-F45D-7221-FF96F88598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 dirty="0">
                <a:latin typeface="Liberation Sans" pitchFamily="18"/>
              </a:rPr>
              <a:t> Resume execution of interrupted procedure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CF9CF-4706-C0F1-6EB7-D91DDCFAD6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3600" y="644760"/>
            <a:ext cx="3657600" cy="2555640"/>
          </a:xfrm>
        </p:spPr>
        <p:txBody>
          <a:bodyPr/>
          <a:lstStyle/>
          <a:p>
            <a:pPr lvl="0"/>
            <a:r>
              <a:rPr lang="en-US"/>
              <a:t>We're back to where we were when timer interrupt was raised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6CF10-C309-9227-6241-14296EDE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B0558F3-8A9C-A414-AC23-61BE4C06E1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/>
              <a:t>System Calls</a:t>
            </a:r>
          </a:p>
          <a:p>
            <a:pPr lvl="0" algn="ctr"/>
            <a:r>
              <a:rPr lang="en-US" dirty="0"/>
              <a:t>(</a:t>
            </a:r>
            <a:r>
              <a:rPr lang="en-US" dirty="0">
                <a:solidFill>
                  <a:schemeClr val="accent4"/>
                </a:solidFill>
              </a:rPr>
              <a:t>int 0x40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D43E-D36C-848D-C891-D7E0EE39FA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Software interrupts can be used to implement system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3AFE-669E-2607-A779-E0057AF751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413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N</a:t>
            </a:r>
            <a:r>
              <a:rPr lang="en-US" dirty="0"/>
              <a:t> instruction provides a secure mechanism for kernel invocation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The user code can enter the kernel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But only through a well-defined entry point 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solidFill>
                  <a:schemeClr val="accent4"/>
                </a:solidFill>
                <a:latin typeface="Liberation Sans" pitchFamily="18"/>
              </a:rPr>
              <a:t>System call handler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Xv6 uses vector </a:t>
            </a:r>
            <a:r>
              <a:rPr lang="en-US" dirty="0">
                <a:solidFill>
                  <a:schemeClr val="accent4"/>
                </a:solidFill>
              </a:rPr>
              <a:t>0x40</a:t>
            </a:r>
            <a:r>
              <a:rPr lang="en-US" dirty="0"/>
              <a:t> (or 64)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You can choose any other unused vector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Linux uses 0x80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Modern machines use </a:t>
            </a: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sysenter</a:t>
            </a:r>
            <a:r>
              <a:rPr lang="en-US" sz="3000" dirty="0">
                <a:solidFill>
                  <a:schemeClr val="accent4"/>
                </a:solidFill>
                <a:latin typeface="Liberation Sans" pitchFamily="18"/>
              </a:rPr>
              <a:t> </a:t>
            </a:r>
            <a:r>
              <a:rPr lang="en-US" sz="3000" dirty="0">
                <a:latin typeface="Liberation Sans" pitchFamily="18"/>
              </a:rPr>
              <a:t>(Intel) or </a:t>
            </a: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3000" dirty="0">
                <a:latin typeface="Liberation Sans" pitchFamily="18"/>
              </a:rPr>
              <a:t> (AMD) instead of int 0x80 as it is faster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23131</TotalTime>
  <Words>7980</Words>
  <Application>Microsoft Macintosh PowerPoint</Application>
  <PresentationFormat>Custom</PresentationFormat>
  <Paragraphs>1315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Aptos</vt:lpstr>
      <vt:lpstr>Arial</vt:lpstr>
      <vt:lpstr>DejaVu Sans</vt:lpstr>
      <vt:lpstr>FiraMono Nerd Font</vt:lpstr>
      <vt:lpstr>Liberation Sans</vt:lpstr>
      <vt:lpstr>Liberation Serif</vt:lpstr>
      <vt:lpstr>LM Mono 10</vt:lpstr>
      <vt:lpstr>LMMono10</vt:lpstr>
      <vt:lpstr>StarSymbol</vt:lpstr>
      <vt:lpstr>Default</vt:lpstr>
      <vt:lpstr>cs5460/6460: Operating Systems  Lecture: Interrupts and Exceptions</vt:lpstr>
      <vt:lpstr>PowerPoint Presentation</vt:lpstr>
      <vt:lpstr>Why do we need interrupts?</vt:lpstr>
      <vt:lpstr>Why do we need interrupts?</vt:lpstr>
      <vt:lpstr>PowerPoint Presentation</vt:lpstr>
      <vt:lpstr>PowerPoint Presentation</vt:lpstr>
      <vt:lpstr>Handling interrupts and exceptions</vt:lpstr>
      <vt:lpstr>There might be two cases</vt:lpstr>
      <vt:lpstr>PowerPoint Presentation</vt:lpstr>
      <vt:lpstr>PowerPoint Presentation</vt:lpstr>
      <vt:lpstr>PowerPoint Presentation</vt:lpstr>
      <vt:lpstr>Interrupt descriptor</vt:lpstr>
      <vt:lpstr>Interrupt descriptor</vt:lpstr>
      <vt:lpstr>Interrupt handlers</vt:lpstr>
      <vt:lpstr>PowerPoint Presentation</vt:lpstr>
      <vt:lpstr>Processing of interrupt (same PL)</vt:lpstr>
      <vt:lpstr>PowerPoint Presentation</vt:lpstr>
      <vt:lpstr>PowerPoint Presentation</vt:lpstr>
      <vt:lpstr>Return from an interrupt</vt:lpstr>
      <vt:lpstr>Processing of interrupt (across PL)</vt:lpstr>
      <vt:lpstr>PowerPoint Presentation</vt:lpstr>
      <vt:lpstr>Recap: Can a process overwrite kernel memory?</vt:lpstr>
      <vt:lpstr>Privilege levels</vt:lpstr>
      <vt:lpstr>PowerPoint Presentation</vt:lpstr>
      <vt:lpstr>PowerPoint Presentation</vt:lpstr>
      <vt:lpstr>PowerPoint Presentation</vt:lpstr>
      <vt:lpstr>PowerPoint Presentation</vt:lpstr>
      <vt:lpstr>Privilege levels</vt:lpstr>
      <vt:lpstr>Privilege levels</vt:lpstr>
      <vt:lpstr>Privilege level transitions</vt:lpstr>
      <vt:lpstr>Xv6 example: started boot (no CPL yet)</vt:lpstr>
      <vt:lpstr>Xv6 example: prepare to load GDT entry #1</vt:lpstr>
      <vt:lpstr>Privilege levels</vt:lpstr>
      <vt:lpstr>How GDT is defined</vt:lpstr>
      <vt:lpstr>Now CPL=0. We run in the kernel</vt:lpstr>
      <vt:lpstr>iret: return to user, load GDT #4</vt:lpstr>
      <vt:lpstr>Run in user, CPL=3</vt:lpstr>
      <vt:lpstr>Real world</vt:lpstr>
      <vt:lpstr>Poll: PollEv.com/aburtsev</vt:lpstr>
      <vt:lpstr>Poll: PollEv.com/aburtsev</vt:lpstr>
      <vt:lpstr>PowerPoint Presentation</vt:lpstr>
      <vt:lpstr>PowerPoint Presentation</vt:lpstr>
      <vt:lpstr>Initialize GDT</vt:lpstr>
      <vt:lpstr>Struct CPU</vt:lpstr>
      <vt:lpstr>Segment descriptor (entry in GDT)</vt:lpstr>
      <vt:lpstr>Segment Descriptor</vt:lpstr>
      <vt:lpstr>Real world</vt:lpstr>
      <vt:lpstr>Real world</vt:lpstr>
      <vt:lpstr>PowerPoint Presentation</vt:lpstr>
      <vt:lpstr>Page table: user bit</vt:lpstr>
      <vt:lpstr>PowerPoint Presentation</vt:lpstr>
      <vt:lpstr>PowerPoint Presentation</vt:lpstr>
      <vt:lpstr>PowerPoint Presentation</vt:lpstr>
      <vt:lpstr>Processing of interrupt (across PL)</vt:lpstr>
      <vt:lpstr>Interrupt descriptor (an entry in the IDT)</vt:lpstr>
      <vt:lpstr>Interrupt descriptor (an entry in the IDT)</vt:lpstr>
      <vt:lpstr>PowerPoint Presentation</vt:lpstr>
      <vt:lpstr>PowerPoint Presentation</vt:lpstr>
      <vt:lpstr>PowerPoint Presentation</vt:lpstr>
      <vt:lpstr>PowerPoint Presentation</vt:lpstr>
      <vt:lpstr>Task State Segment</vt:lpstr>
      <vt:lpstr>Processing of interrupt (across PL)</vt:lpstr>
      <vt:lpstr>Poll: PollEv.com/aburtsev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</vt:lpstr>
      <vt:lpstr>Disabling interrupts</vt:lpstr>
      <vt:lpstr>PowerPoint Presentation</vt:lpstr>
      <vt:lpstr>Nonmaskable interrupts (NMI)</vt:lpstr>
      <vt:lpstr>PowerPoint Presentation</vt:lpstr>
      <vt:lpstr>PowerPoint Presentation</vt:lpstr>
      <vt:lpstr>Initialize IDT</vt:lpstr>
      <vt:lpstr>Initialize IDT</vt:lpstr>
      <vt:lpstr>Protection</vt:lpstr>
      <vt:lpstr>Remember this slide: Interrupt descriptor (an entry in the IDT)</vt:lpstr>
      <vt:lpstr>Initialize IDT</vt:lpstr>
      <vt:lpstr>Initialize IDT</vt:lpstr>
      <vt:lpstr>Initialize IDT</vt:lpstr>
      <vt:lpstr>PowerPoint Presentation</vt:lpstr>
      <vt:lpstr>PowerPoint Presentation</vt:lpstr>
      <vt:lpstr>Timer Interrupt (int 0x32)</vt:lpstr>
      <vt:lpstr>PowerPoint Presentation</vt:lpstr>
      <vt:lpstr>alltraps()</vt:lpstr>
      <vt:lpstr>pusha</vt:lpstr>
      <vt:lpstr>PowerPoint Presentation</vt:lpstr>
      <vt:lpstr>The end result: call trap()</vt:lpstr>
      <vt:lpstr>All interrupts, e.g. timer interrupt end up in a single funciton: trap()</vt:lpstr>
      <vt:lpstr>alltraps(): exit from the interrupt</vt:lpstr>
      <vt:lpstr>PowerPoint Presentation</vt:lpstr>
      <vt:lpstr>alltraps(): exiting</vt:lpstr>
      <vt:lpstr>Return from an interrupt</vt:lpstr>
      <vt:lpstr>PowerPoint Presentation</vt:lpstr>
      <vt:lpstr>PowerPoint Presentation</vt:lpstr>
      <vt:lpstr>Software interrupts can be used to implement system calls</vt:lpstr>
      <vt:lpstr>PowerPoint Presentation</vt:lpstr>
      <vt:lpstr>Where does IDT  (entry 64) point to?</vt:lpstr>
      <vt:lpstr>PowerPoint Presentation</vt:lpstr>
      <vt:lpstr>alltraps()</vt:lpstr>
      <vt:lpstr>PowerPoint Presentation</vt:lpstr>
      <vt:lpstr>System call handling inside trap()</vt:lpstr>
      <vt:lpstr>Syscall number</vt:lpstr>
      <vt:lpstr>syscall(): get the number from the trap frame</vt:lpstr>
      <vt:lpstr>syscall(): process a syscall from the table</vt:lpstr>
      <vt:lpstr>System call table</vt:lpstr>
      <vt:lpstr>How do user programs access system calls?</vt:lpstr>
      <vt:lpstr>PowerPoint Presentation</vt:lpstr>
      <vt:lpstr>Example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Example</vt:lpstr>
      <vt:lpstr>System call arguments</vt:lpstr>
      <vt:lpstr>Example: write()</vt:lpstr>
      <vt:lpstr>Example : write()</vt:lpstr>
      <vt:lpstr>argint(int n, int *ip)</vt:lpstr>
      <vt:lpstr>argint(int n, int *ip)</vt:lpstr>
      <vt:lpstr>argint(int n, int *ip)</vt:lpstr>
      <vt:lpstr>argint(int n, int *ip)</vt:lpstr>
      <vt:lpstr>argint(int n, int *ip)</vt:lpstr>
      <vt:lpstr>fetchint(uint addr, int *ip)</vt:lpstr>
      <vt:lpstr>fetchint(uint addr, int *ip)</vt:lpstr>
      <vt:lpstr>Process address space</vt:lpstr>
      <vt:lpstr>Any idea for what argptr() shall do?</vt:lpstr>
      <vt:lpstr>argptr(uint addr, int *ip)</vt:lpstr>
      <vt:lpstr>argptr(uint addr, int *ip)</vt:lpstr>
      <vt:lpstr>Summary</vt:lpstr>
      <vt:lpstr>PowerPoint Presentation</vt:lpstr>
      <vt:lpstr>PowerPoint Presentation</vt:lpstr>
      <vt:lpstr>Print on the screen</vt:lpstr>
      <vt:lpstr>Print one character</vt:lpstr>
      <vt:lpstr>PowerPoint Presentation</vt:lpstr>
      <vt:lpstr>Print on the screen</vt:lpstr>
      <vt:lpstr>Print one character (serial line)</vt:lpstr>
      <vt:lpstr>Print one character (display)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Interrupts and Exceptions</dc:title>
  <dc:creator>Anton Burtsev</dc:creator>
  <cp:lastModifiedBy>Anton Burtsev</cp:lastModifiedBy>
  <cp:revision>424</cp:revision>
  <dcterms:created xsi:type="dcterms:W3CDTF">2012-05-17T21:33:40Z</dcterms:created>
  <dcterms:modified xsi:type="dcterms:W3CDTF">2024-03-28T14:31:15Z</dcterms:modified>
</cp:coreProperties>
</file>